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Lst>
  <p:sldSz cx="6858000" cy="9906000" type="A4"/>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AC0D"/>
    <a:srgbClr val="F19759"/>
    <a:srgbClr val="F6A504"/>
    <a:srgbClr val="FF99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7" d="100"/>
          <a:sy n="47" d="100"/>
        </p:scale>
        <p:origin x="238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9FD39C8-F576-4DDD-BE84-9DCBD40B7A04}" type="datetimeFigureOut">
              <a:rPr lang="en-GB" smtClean="0"/>
              <a:t>02/12/2022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75FC4C-A425-4A66-BA8B-6988C048DDCE}" type="slidenum">
              <a:rPr lang="en-GB" smtClean="0"/>
              <a:t>‹#›</a:t>
            </a:fld>
            <a:endParaRPr lang="en-GB"/>
          </a:p>
        </p:txBody>
      </p:sp>
    </p:spTree>
    <p:extLst>
      <p:ext uri="{BB962C8B-B14F-4D97-AF65-F5344CB8AC3E}">
        <p14:creationId xmlns:p14="http://schemas.microsoft.com/office/powerpoint/2010/main" val="2501183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FD39C8-F576-4DDD-BE84-9DCBD40B7A04}" type="datetimeFigureOut">
              <a:rPr lang="en-GB" smtClean="0"/>
              <a:t>02/12/2022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75FC4C-A425-4A66-BA8B-6988C048DDCE}" type="slidenum">
              <a:rPr lang="en-GB" smtClean="0"/>
              <a:t>‹#›</a:t>
            </a:fld>
            <a:endParaRPr lang="en-GB"/>
          </a:p>
        </p:txBody>
      </p:sp>
    </p:spTree>
    <p:extLst>
      <p:ext uri="{BB962C8B-B14F-4D97-AF65-F5344CB8AC3E}">
        <p14:creationId xmlns:p14="http://schemas.microsoft.com/office/powerpoint/2010/main" val="2461430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FD39C8-F576-4DDD-BE84-9DCBD40B7A04}" type="datetimeFigureOut">
              <a:rPr lang="en-GB" smtClean="0"/>
              <a:t>02/12/2022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75FC4C-A425-4A66-BA8B-6988C048DDCE}" type="slidenum">
              <a:rPr lang="en-GB" smtClean="0"/>
              <a:t>‹#›</a:t>
            </a:fld>
            <a:endParaRPr lang="en-GB"/>
          </a:p>
        </p:txBody>
      </p:sp>
    </p:spTree>
    <p:extLst>
      <p:ext uri="{BB962C8B-B14F-4D97-AF65-F5344CB8AC3E}">
        <p14:creationId xmlns:p14="http://schemas.microsoft.com/office/powerpoint/2010/main" val="1360977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FD39C8-F576-4DDD-BE84-9DCBD40B7A04}" type="datetimeFigureOut">
              <a:rPr lang="en-GB" smtClean="0"/>
              <a:t>02/12/2022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75FC4C-A425-4A66-BA8B-6988C048DDCE}" type="slidenum">
              <a:rPr lang="en-GB" smtClean="0"/>
              <a:t>‹#›</a:t>
            </a:fld>
            <a:endParaRPr lang="en-GB"/>
          </a:p>
        </p:txBody>
      </p:sp>
    </p:spTree>
    <p:extLst>
      <p:ext uri="{BB962C8B-B14F-4D97-AF65-F5344CB8AC3E}">
        <p14:creationId xmlns:p14="http://schemas.microsoft.com/office/powerpoint/2010/main" val="142062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FD39C8-F576-4DDD-BE84-9DCBD40B7A04}" type="datetimeFigureOut">
              <a:rPr lang="en-GB" smtClean="0"/>
              <a:t>02/12/2022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75FC4C-A425-4A66-BA8B-6988C048DDCE}" type="slidenum">
              <a:rPr lang="en-GB" smtClean="0"/>
              <a:t>‹#›</a:t>
            </a:fld>
            <a:endParaRPr lang="en-GB"/>
          </a:p>
        </p:txBody>
      </p:sp>
    </p:spTree>
    <p:extLst>
      <p:ext uri="{BB962C8B-B14F-4D97-AF65-F5344CB8AC3E}">
        <p14:creationId xmlns:p14="http://schemas.microsoft.com/office/powerpoint/2010/main" val="2097579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9FD39C8-F576-4DDD-BE84-9DCBD40B7A04}" type="datetimeFigureOut">
              <a:rPr lang="en-GB" smtClean="0"/>
              <a:t>02/12/2022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75FC4C-A425-4A66-BA8B-6988C048DDCE}" type="slidenum">
              <a:rPr lang="en-GB" smtClean="0"/>
              <a:t>‹#›</a:t>
            </a:fld>
            <a:endParaRPr lang="en-GB"/>
          </a:p>
        </p:txBody>
      </p:sp>
    </p:spTree>
    <p:extLst>
      <p:ext uri="{BB962C8B-B14F-4D97-AF65-F5344CB8AC3E}">
        <p14:creationId xmlns:p14="http://schemas.microsoft.com/office/powerpoint/2010/main" val="3237164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9FD39C8-F576-4DDD-BE84-9DCBD40B7A04}" type="datetimeFigureOut">
              <a:rPr lang="en-GB" smtClean="0"/>
              <a:t>02/12/2022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75FC4C-A425-4A66-BA8B-6988C048DDCE}" type="slidenum">
              <a:rPr lang="en-GB" smtClean="0"/>
              <a:t>‹#›</a:t>
            </a:fld>
            <a:endParaRPr lang="en-GB"/>
          </a:p>
        </p:txBody>
      </p:sp>
    </p:spTree>
    <p:extLst>
      <p:ext uri="{BB962C8B-B14F-4D97-AF65-F5344CB8AC3E}">
        <p14:creationId xmlns:p14="http://schemas.microsoft.com/office/powerpoint/2010/main" val="359805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FD39C8-F576-4DDD-BE84-9DCBD40B7A04}" type="datetimeFigureOut">
              <a:rPr lang="en-GB" smtClean="0"/>
              <a:t>02/12/2022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75FC4C-A425-4A66-BA8B-6988C048DDCE}" type="slidenum">
              <a:rPr lang="en-GB" smtClean="0"/>
              <a:t>‹#›</a:t>
            </a:fld>
            <a:endParaRPr lang="en-GB"/>
          </a:p>
        </p:txBody>
      </p:sp>
    </p:spTree>
    <p:extLst>
      <p:ext uri="{BB962C8B-B14F-4D97-AF65-F5344CB8AC3E}">
        <p14:creationId xmlns:p14="http://schemas.microsoft.com/office/powerpoint/2010/main" val="3475775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FD39C8-F576-4DDD-BE84-9DCBD40B7A04}" type="datetimeFigureOut">
              <a:rPr lang="en-GB" smtClean="0"/>
              <a:t>02/12/2022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75FC4C-A425-4A66-BA8B-6988C048DDCE}" type="slidenum">
              <a:rPr lang="en-GB" smtClean="0"/>
              <a:t>‹#›</a:t>
            </a:fld>
            <a:endParaRPr lang="en-GB"/>
          </a:p>
        </p:txBody>
      </p:sp>
    </p:spTree>
    <p:extLst>
      <p:ext uri="{BB962C8B-B14F-4D97-AF65-F5344CB8AC3E}">
        <p14:creationId xmlns:p14="http://schemas.microsoft.com/office/powerpoint/2010/main" val="2595512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FD39C8-F576-4DDD-BE84-9DCBD40B7A04}" type="datetimeFigureOut">
              <a:rPr lang="en-GB" smtClean="0"/>
              <a:t>02/12/2022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75FC4C-A425-4A66-BA8B-6988C048DDCE}" type="slidenum">
              <a:rPr lang="en-GB" smtClean="0"/>
              <a:t>‹#›</a:t>
            </a:fld>
            <a:endParaRPr lang="en-GB"/>
          </a:p>
        </p:txBody>
      </p:sp>
    </p:spTree>
    <p:extLst>
      <p:ext uri="{BB962C8B-B14F-4D97-AF65-F5344CB8AC3E}">
        <p14:creationId xmlns:p14="http://schemas.microsoft.com/office/powerpoint/2010/main" val="138863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FD39C8-F576-4DDD-BE84-9DCBD40B7A04}" type="datetimeFigureOut">
              <a:rPr lang="en-GB" smtClean="0"/>
              <a:t>02/12/2022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75FC4C-A425-4A66-BA8B-6988C048DDCE}" type="slidenum">
              <a:rPr lang="en-GB" smtClean="0"/>
              <a:t>‹#›</a:t>
            </a:fld>
            <a:endParaRPr lang="en-GB"/>
          </a:p>
        </p:txBody>
      </p:sp>
    </p:spTree>
    <p:extLst>
      <p:ext uri="{BB962C8B-B14F-4D97-AF65-F5344CB8AC3E}">
        <p14:creationId xmlns:p14="http://schemas.microsoft.com/office/powerpoint/2010/main" val="2570496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9FD39C8-F576-4DDD-BE84-9DCBD40B7A04}" type="datetimeFigureOut">
              <a:rPr lang="en-GB" smtClean="0"/>
              <a:t>02/12/2022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75FC4C-A425-4A66-BA8B-6988C048DDCE}" type="slidenum">
              <a:rPr lang="en-GB" smtClean="0"/>
              <a:t>‹#›</a:t>
            </a:fld>
            <a:endParaRPr lang="en-GB"/>
          </a:p>
        </p:txBody>
      </p:sp>
    </p:spTree>
    <p:extLst>
      <p:ext uri="{BB962C8B-B14F-4D97-AF65-F5344CB8AC3E}">
        <p14:creationId xmlns:p14="http://schemas.microsoft.com/office/powerpoint/2010/main" val="40453764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ynodfeedback@prcdtr.org.uk"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synodfeedback@prcdtr.org.uk"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www.synod.va/en/highlights/working-document-for-the-continental-stag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a:extLst>
              <a:ext uri="{FF2B5EF4-FFF2-40B4-BE49-F238E27FC236}">
                <a16:creationId xmlns:a16="http://schemas.microsoft.com/office/drawing/2014/main" id="{0455B867-B090-46B4-A05B-52A2BA6683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0" y="0"/>
            <a:ext cx="6900218" cy="992196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 Box 4">
            <a:extLst>
              <a:ext uri="{FF2B5EF4-FFF2-40B4-BE49-F238E27FC236}">
                <a16:creationId xmlns:a16="http://schemas.microsoft.com/office/drawing/2014/main" id="{B433D670-0576-4DC2-8E2B-4771BDF137E9}"/>
              </a:ext>
            </a:extLst>
          </p:cNvPr>
          <p:cNvSpPr txBox="1">
            <a:spLocks noChangeArrowheads="1"/>
          </p:cNvSpPr>
          <p:nvPr/>
        </p:nvSpPr>
        <p:spPr bwMode="auto">
          <a:xfrm>
            <a:off x="1136562" y="0"/>
            <a:ext cx="5359400" cy="3159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lang="en-GB" altLang="en-US" sz="900" b="1" dirty="0">
                <a:solidFill>
                  <a:schemeClr val="bg1"/>
                </a:solidFill>
                <a:latin typeface="Arial" panose="020B0604020202020204" pitchFamily="34" charset="0"/>
              </a:rPr>
              <a:t>DECEMBER 2022 </a:t>
            </a:r>
            <a:r>
              <a:rPr kumimoji="0" lang="en-GB" altLang="en-US" sz="900" b="1" i="0" u="none" strike="noStrike" cap="none" normalizeH="0" baseline="0" dirty="0">
                <a:ln>
                  <a:noFill/>
                </a:ln>
                <a:solidFill>
                  <a:schemeClr val="bg1"/>
                </a:solidFill>
                <a:effectLst/>
                <a:latin typeface="Arial" panose="020B0604020202020204" pitchFamily="34" charset="0"/>
              </a:rPr>
              <a:t>SYNODAL UPDATE</a:t>
            </a:r>
            <a:endParaRPr kumimoji="0" lang="en-US" altLang="en-US" sz="1200" b="0" i="0" u="none" strike="noStrike" cap="none" normalizeH="0" baseline="0" dirty="0">
              <a:ln>
                <a:noFill/>
              </a:ln>
              <a:solidFill>
                <a:schemeClr val="bg1"/>
              </a:solidFill>
              <a:effectLst/>
              <a:latin typeface="Arial" panose="020B0604020202020204" pitchFamily="34" charset="0"/>
            </a:endParaRPr>
          </a:p>
        </p:txBody>
      </p:sp>
      <p:sp>
        <p:nvSpPr>
          <p:cNvPr id="5" name="Text Box 5">
            <a:extLst>
              <a:ext uri="{FF2B5EF4-FFF2-40B4-BE49-F238E27FC236}">
                <a16:creationId xmlns:a16="http://schemas.microsoft.com/office/drawing/2014/main" id="{50B5EDEB-AAB5-498D-9E87-0A6776BC0F3B}"/>
              </a:ext>
            </a:extLst>
          </p:cNvPr>
          <p:cNvSpPr txBox="1">
            <a:spLocks noChangeArrowheads="1"/>
          </p:cNvSpPr>
          <p:nvPr/>
        </p:nvSpPr>
        <p:spPr bwMode="auto">
          <a:xfrm>
            <a:off x="306000" y="1246847"/>
            <a:ext cx="6353469" cy="2389488"/>
          </a:xfrm>
          <a:prstGeom prst="rect">
            <a:avLst/>
          </a:prstGeom>
          <a:noFill/>
          <a:ln w="25400" algn="ctr">
            <a:no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defTabSz="914400" eaLnBrk="0" fontAlgn="base" hangingPunct="0">
              <a:spcBef>
                <a:spcPct val="0"/>
              </a:spcBef>
              <a:spcAft>
                <a:spcPct val="0"/>
              </a:spcAft>
            </a:pPr>
            <a:r>
              <a:rPr kumimoji="0" lang="en-GB" altLang="en-US" sz="1600" b="1" i="0" u="sng" strike="noStrike" cap="none" normalizeH="0" baseline="0" dirty="0">
                <a:ln>
                  <a:noFill/>
                </a:ln>
                <a:effectLst/>
                <a:latin typeface="Gill Sans MT"/>
              </a:rPr>
              <a:t>Welcome to </a:t>
            </a:r>
            <a:r>
              <a:rPr lang="en-GB" altLang="en-US" sz="1600" b="1" u="sng" dirty="0">
                <a:latin typeface="Gill Sans MT"/>
              </a:rPr>
              <a:t>our Advent Newsletter</a:t>
            </a:r>
          </a:p>
          <a:p>
            <a:pPr defTabSz="914400" eaLnBrk="0" fontAlgn="base" hangingPunct="0">
              <a:spcBef>
                <a:spcPct val="0"/>
              </a:spcBef>
              <a:spcAft>
                <a:spcPct val="0"/>
              </a:spcAft>
            </a:pPr>
            <a:endParaRPr kumimoji="0" lang="en-GB" altLang="en-US" sz="1400" b="1" i="0" u="sng" strike="noStrike" cap="none" normalizeH="0" baseline="0" dirty="0">
              <a:ln>
                <a:noFill/>
              </a:ln>
              <a:effectLst/>
              <a:latin typeface="Gill Sans MT"/>
            </a:endParaRPr>
          </a:p>
          <a:p>
            <a:pPr defTabSz="914400" eaLnBrk="0" fontAlgn="base" hangingPunct="0">
              <a:spcBef>
                <a:spcPct val="0"/>
              </a:spcBef>
              <a:spcAft>
                <a:spcPct val="0"/>
              </a:spcAft>
            </a:pPr>
            <a:r>
              <a:rPr kumimoji="0" lang="en-GB" altLang="en-US" sz="1300" i="0" strike="noStrike" cap="none" normalizeH="0" baseline="0" dirty="0">
                <a:ln>
                  <a:noFill/>
                </a:ln>
                <a:effectLst/>
                <a:latin typeface="Gill Sans MT" panose="020B0502020104020203" pitchFamily="34" charset="0"/>
              </a:rPr>
              <a:t>In this edition, </a:t>
            </a:r>
            <a:r>
              <a:rPr lang="en-GB" altLang="en-US" sz="1300" dirty="0">
                <a:latin typeface="Gill Sans MT" panose="020B0502020104020203" pitchFamily="34" charset="0"/>
              </a:rPr>
              <a:t>you will find </a:t>
            </a:r>
            <a:r>
              <a:rPr kumimoji="0" lang="en-GB" altLang="en-US" sz="1300" i="0" strike="noStrike" cap="none" normalizeH="0" baseline="0" dirty="0">
                <a:ln>
                  <a:noFill/>
                </a:ln>
                <a:effectLst/>
                <a:latin typeface="Gill Sans MT" panose="020B0502020104020203" pitchFamily="34" charset="0"/>
              </a:rPr>
              <a:t>an update on matters ‘Synodal’</a:t>
            </a:r>
            <a:r>
              <a:rPr lang="en-GB" altLang="en-US" sz="1300" dirty="0">
                <a:latin typeface="Gill Sans MT" panose="020B0502020104020203" pitchFamily="34" charset="0"/>
              </a:rPr>
              <a:t>, past, present and future.  </a:t>
            </a:r>
          </a:p>
          <a:p>
            <a:pPr defTabSz="914400" eaLnBrk="0" fontAlgn="base" hangingPunct="0">
              <a:spcBef>
                <a:spcPct val="0"/>
              </a:spcBef>
              <a:spcAft>
                <a:spcPct val="0"/>
              </a:spcAft>
            </a:pPr>
            <a:r>
              <a:rPr lang="en-GB" altLang="en-US" sz="1300" dirty="0">
                <a:latin typeface="Gill Sans MT" panose="020B0502020104020203" pitchFamily="34" charset="0"/>
              </a:rPr>
              <a:t>And on page 2…. YOUR help is needed!</a:t>
            </a:r>
          </a:p>
          <a:p>
            <a:pPr defTabSz="914400" eaLnBrk="0" fontAlgn="base" hangingPunct="0">
              <a:spcBef>
                <a:spcPct val="0"/>
              </a:spcBef>
              <a:spcAft>
                <a:spcPct val="0"/>
              </a:spcAft>
            </a:pPr>
            <a:endParaRPr kumimoji="0" lang="en-GB" altLang="en-US" sz="1300" i="0" strike="noStrike" cap="none" normalizeH="0" baseline="0" dirty="0">
              <a:ln>
                <a:noFill/>
              </a:ln>
              <a:effectLst/>
              <a:latin typeface="Gill Sans MT" panose="020B0502020104020203" pitchFamily="34" charset="0"/>
            </a:endParaRPr>
          </a:p>
          <a:p>
            <a:pPr defTabSz="914400" eaLnBrk="0" fontAlgn="base" hangingPunct="0">
              <a:spcBef>
                <a:spcPct val="0"/>
              </a:spcBef>
              <a:spcAft>
                <a:spcPct val="0"/>
              </a:spcAft>
            </a:pPr>
            <a:r>
              <a:rPr lang="en-GB" altLang="en-US" sz="1300" dirty="0">
                <a:latin typeface="Gill Sans MT" panose="020B0502020104020203" pitchFamily="34" charset="0"/>
              </a:rPr>
              <a:t>I would also be very grateful for any feedback on what has been happening in your Parishes and other communities, so that we can share good practise.  For this, and any other thoughts and comments, </a:t>
            </a:r>
            <a:r>
              <a:rPr lang="en-GB" altLang="en-US" sz="1300" dirty="0">
                <a:solidFill>
                  <a:srgbClr val="333333"/>
                </a:solidFill>
                <a:latin typeface="Gill Sans MT" panose="020B0502020104020203" pitchFamily="34" charset="0"/>
              </a:rPr>
              <a:t>email</a:t>
            </a:r>
            <a:r>
              <a:rPr lang="en-GB" sz="1300" dirty="0">
                <a:solidFill>
                  <a:srgbClr val="333333"/>
                </a:solidFill>
                <a:latin typeface="Gill Sans MT" panose="020B0502020104020203" pitchFamily="34" charset="0"/>
              </a:rPr>
              <a:t> </a:t>
            </a:r>
            <a:r>
              <a:rPr lang="en-GB" sz="1300" dirty="0">
                <a:solidFill>
                  <a:srgbClr val="333333"/>
                </a:solidFill>
                <a:latin typeface="Gill Sans MT" panose="020B0502020104020203" pitchFamily="34" charset="0"/>
                <a:hlinkClick r:id="rId3"/>
              </a:rPr>
              <a:t>synodfeedback@prcdtr.org.uk</a:t>
            </a:r>
            <a:r>
              <a:rPr lang="en-GB" sz="1300" dirty="0">
                <a:solidFill>
                  <a:srgbClr val="333333"/>
                </a:solidFill>
                <a:latin typeface="Gill Sans MT" panose="020B0502020104020203" pitchFamily="34" charset="0"/>
              </a:rPr>
              <a:t> </a:t>
            </a:r>
            <a:endParaRPr lang="en-GB" sz="1300" dirty="0">
              <a:latin typeface="Gill Sans MT" panose="020B0502020104020203" pitchFamily="34" charset="0"/>
            </a:endParaRPr>
          </a:p>
          <a:p>
            <a:pPr defTabSz="914400" eaLnBrk="0" fontAlgn="base" hangingPunct="0">
              <a:spcBef>
                <a:spcPct val="0"/>
              </a:spcBef>
              <a:spcAft>
                <a:spcPct val="0"/>
              </a:spcAft>
            </a:pPr>
            <a:endParaRPr kumimoji="0" lang="en-GB" altLang="en-US" sz="1300" i="0" strike="noStrike" cap="none" normalizeH="0" baseline="0" dirty="0">
              <a:ln>
                <a:noFill/>
              </a:ln>
              <a:effectLst/>
              <a:latin typeface="Gill Sans MT" panose="020B0502020104020203" pitchFamily="34" charset="0"/>
            </a:endParaRPr>
          </a:p>
          <a:p>
            <a:pPr defTabSz="914400" eaLnBrk="0" fontAlgn="base" hangingPunct="0">
              <a:spcBef>
                <a:spcPct val="0"/>
              </a:spcBef>
              <a:spcAft>
                <a:spcPct val="0"/>
              </a:spcAft>
            </a:pPr>
            <a:r>
              <a:rPr lang="en-GB" altLang="en-US" sz="1300" dirty="0">
                <a:latin typeface="Gill Sans MT" panose="020B0502020104020203" pitchFamily="34" charset="0"/>
              </a:rPr>
              <a:t>With every blessing for Advent.</a:t>
            </a:r>
            <a:endParaRPr kumimoji="0" lang="en-GB" altLang="en-US" sz="1300" i="0" strike="noStrike" cap="none" normalizeH="0" baseline="0" dirty="0">
              <a:ln>
                <a:noFill/>
              </a:ln>
              <a:effectLst/>
              <a:latin typeface="Gill Sans MT" panose="020B0502020104020203" pitchFamily="34" charset="0"/>
            </a:endParaRPr>
          </a:p>
          <a:p>
            <a:pPr marL="0" marR="0" lvl="0" indent="0" algn="just" defTabSz="914400" rtl="0" eaLnBrk="0" fontAlgn="base" latinLnBrk="0" hangingPunct="0">
              <a:lnSpc>
                <a:spcPct val="100000"/>
              </a:lnSpc>
              <a:spcBef>
                <a:spcPct val="0"/>
              </a:spcBef>
              <a:spcAft>
                <a:spcPts val="300"/>
              </a:spcAft>
              <a:buClrTx/>
              <a:buSzTx/>
              <a:buFontTx/>
              <a:buNone/>
              <a:tabLst/>
            </a:pPr>
            <a:r>
              <a:rPr lang="en-GB" altLang="en-US" sz="1300" dirty="0">
                <a:solidFill>
                  <a:srgbClr val="000000"/>
                </a:solidFill>
                <a:latin typeface="Gill Sans MT" panose="020B0502020104020203" pitchFamily="34" charset="0"/>
              </a:rPr>
              <a:t>Fr Paul Keys </a:t>
            </a:r>
            <a:r>
              <a:rPr lang="en-GB" altLang="en-US" sz="1000" dirty="0">
                <a:solidFill>
                  <a:srgbClr val="000000"/>
                </a:solidFill>
                <a:latin typeface="Gill Sans MT" panose="020B0502020104020203" pitchFamily="34" charset="0"/>
              </a:rPr>
              <a:t>(Diocesan Synodal Co-Ordinator)</a:t>
            </a:r>
            <a:endParaRPr kumimoji="0" lang="en-US" altLang="en-US" sz="1000" b="0" i="0" strike="noStrike" cap="none" normalizeH="0" baseline="0" dirty="0">
              <a:ln>
                <a:noFill/>
              </a:ln>
              <a:solidFill>
                <a:schemeClr val="tx1"/>
              </a:solidFill>
              <a:effectLst/>
              <a:latin typeface="Gill Sans MT" panose="020B0502020104020203" pitchFamily="34" charset="0"/>
            </a:endParaRPr>
          </a:p>
        </p:txBody>
      </p:sp>
      <p:sp>
        <p:nvSpPr>
          <p:cNvPr id="6" name="Text Box 7">
            <a:extLst>
              <a:ext uri="{FF2B5EF4-FFF2-40B4-BE49-F238E27FC236}">
                <a16:creationId xmlns:a16="http://schemas.microsoft.com/office/drawing/2014/main" id="{A63D3F60-4C00-4E77-9734-E0BCC375C2B6}"/>
              </a:ext>
            </a:extLst>
          </p:cNvPr>
          <p:cNvSpPr txBox="1">
            <a:spLocks noChangeArrowheads="1"/>
          </p:cNvSpPr>
          <p:nvPr/>
        </p:nvSpPr>
        <p:spPr bwMode="auto">
          <a:xfrm>
            <a:off x="325312" y="4171639"/>
            <a:ext cx="3979987" cy="45623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pPr lvl="0" defTabSz="914400" eaLnBrk="0" fontAlgn="base" hangingPunct="0">
              <a:spcBef>
                <a:spcPct val="0"/>
              </a:spcBef>
              <a:spcAft>
                <a:spcPct val="0"/>
              </a:spcAft>
            </a:pPr>
            <a:r>
              <a:rPr lang="en-GB" sz="1300" dirty="0">
                <a:solidFill>
                  <a:srgbClr val="333333"/>
                </a:solidFill>
                <a:latin typeface="Gill Sans MT" panose="020B0502020104020203" pitchFamily="34" charset="0"/>
              </a:rPr>
              <a:t>                                               Yes, 2024!</a:t>
            </a:r>
          </a:p>
          <a:p>
            <a:pPr lvl="0" defTabSz="914400" eaLnBrk="0" fontAlgn="base" hangingPunct="0">
              <a:spcBef>
                <a:spcPct val="0"/>
              </a:spcBef>
              <a:spcAft>
                <a:spcPct val="0"/>
              </a:spcAft>
            </a:pPr>
            <a:endParaRPr lang="en-GB" sz="1300" dirty="0">
              <a:solidFill>
                <a:srgbClr val="333333"/>
              </a:solidFill>
              <a:latin typeface="Gill Sans MT" panose="020B0502020104020203" pitchFamily="34" charset="0"/>
            </a:endParaRPr>
          </a:p>
          <a:p>
            <a:pPr lvl="0" defTabSz="914400" eaLnBrk="0" fontAlgn="base" hangingPunct="0">
              <a:spcBef>
                <a:spcPct val="0"/>
              </a:spcBef>
              <a:spcAft>
                <a:spcPct val="0"/>
              </a:spcAft>
            </a:pPr>
            <a:r>
              <a:rPr lang="en-GB" sz="1300" dirty="0">
                <a:solidFill>
                  <a:srgbClr val="333333"/>
                </a:solidFill>
                <a:latin typeface="Gill Sans MT" panose="020B0502020104020203" pitchFamily="34" charset="0"/>
              </a:rPr>
              <a:t>                             In October Pope Francis announced </a:t>
            </a:r>
          </a:p>
          <a:p>
            <a:pPr lvl="0" defTabSz="914400" eaLnBrk="0" fontAlgn="base" hangingPunct="0">
              <a:spcBef>
                <a:spcPct val="0"/>
              </a:spcBef>
              <a:spcAft>
                <a:spcPct val="0"/>
              </a:spcAft>
            </a:pPr>
            <a:r>
              <a:rPr lang="en-GB" sz="1300" dirty="0">
                <a:solidFill>
                  <a:srgbClr val="333333"/>
                </a:solidFill>
                <a:latin typeface="Gill Sans MT" panose="020B0502020104020203" pitchFamily="34" charset="0"/>
              </a:rPr>
              <a:t>                             that the ‘Ordinary Assembly of the </a:t>
            </a:r>
          </a:p>
          <a:p>
            <a:pPr lvl="0" defTabSz="914400" eaLnBrk="0" fontAlgn="base" hangingPunct="0">
              <a:spcBef>
                <a:spcPct val="0"/>
              </a:spcBef>
              <a:spcAft>
                <a:spcPct val="0"/>
              </a:spcAft>
            </a:pPr>
            <a:r>
              <a:rPr lang="en-GB" sz="1300" dirty="0">
                <a:solidFill>
                  <a:srgbClr val="333333"/>
                </a:solidFill>
                <a:latin typeface="Gill Sans MT" panose="020B0502020104020203" pitchFamily="34" charset="0"/>
              </a:rPr>
              <a:t>                             Synod of Bishops’ taking place to</a:t>
            </a:r>
          </a:p>
          <a:p>
            <a:pPr lvl="0" defTabSz="914400" eaLnBrk="0" fontAlgn="base" hangingPunct="0">
              <a:spcBef>
                <a:spcPct val="0"/>
              </a:spcBef>
              <a:spcAft>
                <a:spcPct val="0"/>
              </a:spcAft>
            </a:pPr>
            <a:r>
              <a:rPr lang="en-GB" sz="1300" dirty="0">
                <a:solidFill>
                  <a:srgbClr val="333333"/>
                </a:solidFill>
                <a:latin typeface="Gill Sans MT" panose="020B0502020104020203" pitchFamily="34" charset="0"/>
              </a:rPr>
              <a:t>                             discuss and discern the journey the</a:t>
            </a:r>
          </a:p>
          <a:p>
            <a:pPr lvl="0" defTabSz="914400" eaLnBrk="0" fontAlgn="base" hangingPunct="0">
              <a:spcBef>
                <a:spcPct val="0"/>
              </a:spcBef>
              <a:spcAft>
                <a:spcPct val="0"/>
              </a:spcAft>
            </a:pPr>
            <a:r>
              <a:rPr lang="en-GB" sz="1300" dirty="0">
                <a:solidFill>
                  <a:srgbClr val="333333"/>
                </a:solidFill>
                <a:latin typeface="Gill Sans MT" panose="020B0502020104020203" pitchFamily="34" charset="0"/>
              </a:rPr>
              <a:t>                             whole Church has been taking over </a:t>
            </a:r>
          </a:p>
          <a:p>
            <a:pPr lvl="0" defTabSz="914400" eaLnBrk="0" fontAlgn="base" hangingPunct="0">
              <a:spcBef>
                <a:spcPct val="0"/>
              </a:spcBef>
              <a:spcAft>
                <a:spcPct val="0"/>
              </a:spcAft>
            </a:pPr>
            <a:r>
              <a:rPr lang="en-GB" sz="1300" dirty="0">
                <a:solidFill>
                  <a:srgbClr val="333333"/>
                </a:solidFill>
                <a:latin typeface="Gill Sans MT" panose="020B0502020104020203" pitchFamily="34" charset="0"/>
              </a:rPr>
              <a:t>                             the past year will now take place in two sessions.  October 2023 and October 2024.  </a:t>
            </a:r>
          </a:p>
          <a:p>
            <a:pPr lvl="0" defTabSz="914400" eaLnBrk="0" fontAlgn="base" hangingPunct="0">
              <a:spcBef>
                <a:spcPct val="0"/>
              </a:spcBef>
              <a:spcAft>
                <a:spcPct val="0"/>
              </a:spcAft>
            </a:pPr>
            <a:r>
              <a:rPr lang="en-GB" sz="1300" dirty="0">
                <a:solidFill>
                  <a:srgbClr val="333333"/>
                </a:solidFill>
                <a:latin typeface="Gill Sans MT" panose="020B0502020104020203" pitchFamily="34" charset="0"/>
              </a:rPr>
              <a:t>This extension is an opportunity, as Pope Francis said:</a:t>
            </a:r>
          </a:p>
          <a:p>
            <a:pPr lvl="0" defTabSz="914400" eaLnBrk="0" fontAlgn="base" hangingPunct="0">
              <a:spcBef>
                <a:spcPct val="0"/>
              </a:spcBef>
              <a:spcAft>
                <a:spcPct val="0"/>
              </a:spcAft>
            </a:pPr>
            <a:endParaRPr lang="en-GB" sz="1300" dirty="0">
              <a:solidFill>
                <a:srgbClr val="333333"/>
              </a:solidFill>
              <a:latin typeface="Gill Sans MT" panose="020B0502020104020203" pitchFamily="34" charset="0"/>
            </a:endParaRPr>
          </a:p>
          <a:p>
            <a:pPr lvl="0" defTabSz="914400" eaLnBrk="0" fontAlgn="base" hangingPunct="0">
              <a:spcBef>
                <a:spcPct val="0"/>
              </a:spcBef>
              <a:spcAft>
                <a:spcPct val="0"/>
              </a:spcAft>
            </a:pPr>
            <a:r>
              <a:rPr lang="en-GB" sz="1300" i="1" dirty="0">
                <a:solidFill>
                  <a:srgbClr val="333333"/>
                </a:solidFill>
                <a:latin typeface="Gill Sans MT" panose="020B0502020104020203" pitchFamily="34" charset="0"/>
              </a:rPr>
              <a:t>‘To foster an understanding of </a:t>
            </a:r>
            <a:r>
              <a:rPr lang="en-GB" sz="1300" i="1" dirty="0" err="1">
                <a:solidFill>
                  <a:srgbClr val="333333"/>
                </a:solidFill>
                <a:latin typeface="Gill Sans MT" panose="020B0502020104020203" pitchFamily="34" charset="0"/>
              </a:rPr>
              <a:t>synodality</a:t>
            </a:r>
            <a:r>
              <a:rPr lang="en-GB" sz="1300" i="1" dirty="0">
                <a:solidFill>
                  <a:srgbClr val="333333"/>
                </a:solidFill>
                <a:latin typeface="Gill Sans MT" panose="020B0502020104020203" pitchFamily="34" charset="0"/>
              </a:rPr>
              <a:t> as a constitutive dimension of the Church, and to help everyone to live it in a journey of brothers and sisters who bear witness to the Gospel.’</a:t>
            </a:r>
          </a:p>
          <a:p>
            <a:pPr lvl="0" defTabSz="914400" eaLnBrk="0" fontAlgn="base" hangingPunct="0">
              <a:spcBef>
                <a:spcPct val="0"/>
              </a:spcBef>
              <a:spcAft>
                <a:spcPct val="0"/>
              </a:spcAft>
            </a:pPr>
            <a:r>
              <a:rPr lang="en-GB" sz="1300" dirty="0">
                <a:solidFill>
                  <a:srgbClr val="333333"/>
                </a:solidFill>
                <a:latin typeface="Gill Sans MT" panose="020B0502020104020203" pitchFamily="34" charset="0"/>
              </a:rPr>
              <a:t> </a:t>
            </a:r>
          </a:p>
          <a:p>
            <a:pPr lvl="0" defTabSz="914400" eaLnBrk="0" fontAlgn="base" hangingPunct="0">
              <a:spcBef>
                <a:spcPct val="0"/>
              </a:spcBef>
              <a:spcAft>
                <a:spcPct val="0"/>
              </a:spcAft>
            </a:pPr>
            <a:r>
              <a:rPr lang="en-GB" sz="1300" dirty="0">
                <a:solidFill>
                  <a:srgbClr val="333333"/>
                </a:solidFill>
                <a:latin typeface="Gill Sans MT" panose="020B0502020104020203" pitchFamily="34" charset="0"/>
              </a:rPr>
              <a:t>This is a really positive development and enables time for the Bishops, and us all, to listen to where the Spirit is leading us. </a:t>
            </a:r>
          </a:p>
          <a:p>
            <a:pPr lvl="0" defTabSz="914400" eaLnBrk="0" fontAlgn="base" hangingPunct="0">
              <a:spcBef>
                <a:spcPct val="0"/>
              </a:spcBef>
              <a:spcAft>
                <a:spcPct val="0"/>
              </a:spcAft>
            </a:pPr>
            <a:endParaRPr lang="en-GB" sz="1300" dirty="0">
              <a:solidFill>
                <a:srgbClr val="333333"/>
              </a:solidFill>
              <a:latin typeface="Gill Sans MT" panose="020B0502020104020203" pitchFamily="34" charset="0"/>
            </a:endParaRPr>
          </a:p>
          <a:p>
            <a:pPr lvl="0" defTabSz="914400" eaLnBrk="0" fontAlgn="base" hangingPunct="0">
              <a:spcBef>
                <a:spcPct val="0"/>
              </a:spcBef>
              <a:spcAft>
                <a:spcPct val="0"/>
              </a:spcAft>
            </a:pPr>
            <a:r>
              <a:rPr lang="en-GB" sz="1300" dirty="0">
                <a:solidFill>
                  <a:srgbClr val="333333"/>
                </a:solidFill>
                <a:latin typeface="Gill Sans MT" panose="020B0502020104020203" pitchFamily="34" charset="0"/>
              </a:rPr>
              <a:t>In the meantime, many Parishes have gathered together to discuss our Diocesan and/or National Syntheses.  If this has not happened in your community, then why not consider doing so?</a:t>
            </a:r>
          </a:p>
          <a:p>
            <a:pPr lvl="0" defTabSz="914400" eaLnBrk="0" fontAlgn="base" hangingPunct="0">
              <a:spcBef>
                <a:spcPct val="0"/>
              </a:spcBef>
              <a:spcAft>
                <a:spcPct val="0"/>
              </a:spcAft>
            </a:pPr>
            <a:endParaRPr lang="en-GB" sz="1300" dirty="0">
              <a:solidFill>
                <a:srgbClr val="333333"/>
              </a:solidFill>
              <a:latin typeface="Gill Sans MT" panose="020B0502020104020203" pitchFamily="34" charset="0"/>
            </a:endParaRPr>
          </a:p>
          <a:p>
            <a:pPr lvl="0" defTabSz="914400" eaLnBrk="0" fontAlgn="base" hangingPunct="0">
              <a:spcBef>
                <a:spcPct val="0"/>
              </a:spcBef>
              <a:spcAft>
                <a:spcPct val="0"/>
              </a:spcAft>
            </a:pPr>
            <a:r>
              <a:rPr lang="en-GB" sz="1300" dirty="0">
                <a:solidFill>
                  <a:srgbClr val="333333"/>
                </a:solidFill>
                <a:latin typeface="Gill Sans MT" panose="020B0502020104020203" pitchFamily="34" charset="0"/>
              </a:rPr>
              <a:t> </a:t>
            </a:r>
            <a:endParaRPr lang="en-GB" sz="1300" dirty="0">
              <a:latin typeface="Gill Sans MT" panose="020B0502020104020203" pitchFamily="34" charset="0"/>
            </a:endParaRPr>
          </a:p>
        </p:txBody>
      </p:sp>
      <p:sp>
        <p:nvSpPr>
          <p:cNvPr id="8" name="Rectangle 9">
            <a:extLst>
              <a:ext uri="{FF2B5EF4-FFF2-40B4-BE49-F238E27FC236}">
                <a16:creationId xmlns:a16="http://schemas.microsoft.com/office/drawing/2014/main" id="{BB92E6CB-EF7A-4E67-B923-45AEE19DCA25}"/>
              </a:ext>
            </a:extLst>
          </p:cNvPr>
          <p:cNvSpPr>
            <a:spLocks noChangeArrowheads="1"/>
          </p:cNvSpPr>
          <p:nvPr/>
        </p:nvSpPr>
        <p:spPr bwMode="auto">
          <a:xfrm>
            <a:off x="4450528" y="3732301"/>
            <a:ext cx="2196749" cy="5001712"/>
          </a:xfrm>
          <a:prstGeom prst="rect">
            <a:avLst/>
          </a:prstGeom>
          <a:solidFill>
            <a:schemeClr val="accent4">
              <a:lumMod val="40000"/>
              <a:lumOff val="60000"/>
            </a:schemeClr>
          </a:solidFill>
          <a:ln w="25400" algn="ctr">
            <a:noFill/>
            <a:miter lim="800000"/>
            <a:headEnd/>
            <a:tailEnd/>
          </a:ln>
          <a:effectLst/>
        </p:spPr>
        <p:txBody>
          <a:bodyPr vert="horz" wrap="square" lIns="36576" tIns="36576" rIns="36576" bIns="36576" numCol="1" anchor="t" anchorCtr="0" compatLnSpc="1">
            <a:prstTxWarp prst="textNoShape">
              <a:avLst/>
            </a:prstTxWarp>
          </a:bodyPr>
          <a:lstStyle/>
          <a:p>
            <a:pPr algn="l"/>
            <a:r>
              <a:rPr lang="en-GB" sz="1300" b="0" i="1" dirty="0">
                <a:solidFill>
                  <a:srgbClr val="444444"/>
                </a:solidFill>
                <a:effectLst/>
                <a:latin typeface="Gill Sans MT" panose="020B0502020104020203" pitchFamily="34" charset="0"/>
              </a:rPr>
              <a:t>Holy Spirit our way to truth guide the church in the midst of turmoil and chaos in the world of uncertainties.</a:t>
            </a:r>
          </a:p>
          <a:p>
            <a:pPr algn="l"/>
            <a:endParaRPr lang="en-GB" sz="1300" i="1" dirty="0">
              <a:solidFill>
                <a:srgbClr val="444444"/>
              </a:solidFill>
              <a:latin typeface="Gill Sans MT" panose="020B0502020104020203" pitchFamily="34" charset="0"/>
            </a:endParaRPr>
          </a:p>
          <a:p>
            <a:pPr algn="l"/>
            <a:r>
              <a:rPr lang="en-GB" sz="1300" b="0" i="1" dirty="0">
                <a:solidFill>
                  <a:srgbClr val="444444"/>
                </a:solidFill>
                <a:effectLst/>
                <a:latin typeface="Gill Sans MT" panose="020B0502020104020203" pitchFamily="34" charset="0"/>
              </a:rPr>
              <a:t>Help each person to be bond in the unity of love and peace, fill everyone in the church with abundant joy in times of crisis, suffering and grief . </a:t>
            </a:r>
          </a:p>
          <a:p>
            <a:pPr algn="l"/>
            <a:endParaRPr lang="en-GB" sz="1300" i="1" dirty="0">
              <a:solidFill>
                <a:srgbClr val="444444"/>
              </a:solidFill>
              <a:latin typeface="Gill Sans MT" panose="020B0502020104020203" pitchFamily="34" charset="0"/>
            </a:endParaRPr>
          </a:p>
          <a:p>
            <a:pPr algn="l"/>
            <a:r>
              <a:rPr lang="en-GB" sz="1300" b="0" i="1" dirty="0">
                <a:solidFill>
                  <a:srgbClr val="444444"/>
                </a:solidFill>
                <a:effectLst/>
                <a:latin typeface="Gill Sans MT" panose="020B0502020104020203" pitchFamily="34" charset="0"/>
              </a:rPr>
              <a:t>We pray for synod of synodality be a new Pentecostal experience in building the church and the zeal to evangelize the human race. </a:t>
            </a:r>
          </a:p>
          <a:p>
            <a:pPr algn="l"/>
            <a:endParaRPr lang="en-GB" sz="1300" i="1" dirty="0">
              <a:solidFill>
                <a:srgbClr val="444444"/>
              </a:solidFill>
              <a:latin typeface="Gill Sans MT" panose="020B0502020104020203" pitchFamily="34" charset="0"/>
            </a:endParaRPr>
          </a:p>
          <a:p>
            <a:pPr algn="l"/>
            <a:r>
              <a:rPr lang="en-GB" sz="1300" b="0" i="1" dirty="0">
                <a:solidFill>
                  <a:srgbClr val="444444"/>
                </a:solidFill>
                <a:effectLst/>
                <a:latin typeface="Gill Sans MT" panose="020B0502020104020203" pitchFamily="34" charset="0"/>
              </a:rPr>
              <a:t>Mother Mary hold our hands to be united with your children entrusted by Jesus. </a:t>
            </a:r>
          </a:p>
          <a:p>
            <a:pPr algn="l"/>
            <a:endParaRPr lang="en-GB" sz="1300" i="1" dirty="0">
              <a:solidFill>
                <a:srgbClr val="444444"/>
              </a:solidFill>
              <a:latin typeface="Gill Sans MT" panose="020B0502020104020203" pitchFamily="34" charset="0"/>
            </a:endParaRPr>
          </a:p>
          <a:p>
            <a:pPr algn="l"/>
            <a:r>
              <a:rPr lang="en-GB" sz="1300" b="0" i="1" dirty="0">
                <a:solidFill>
                  <a:srgbClr val="444444"/>
                </a:solidFill>
                <a:effectLst/>
                <a:latin typeface="Gill Sans MT" panose="020B0502020104020203" pitchFamily="34" charset="0"/>
              </a:rPr>
              <a:t>Amen</a:t>
            </a:r>
          </a:p>
          <a:p>
            <a:pPr algn="l"/>
            <a:endParaRPr lang="en-GB" sz="1300" b="0" i="1" dirty="0">
              <a:solidFill>
                <a:srgbClr val="444444"/>
              </a:solidFill>
              <a:effectLst/>
              <a:latin typeface="Gill Sans MT" panose="020B0502020104020203" pitchFamily="34" charset="0"/>
            </a:endParaRPr>
          </a:p>
          <a:p>
            <a:pPr algn="r"/>
            <a:r>
              <a:rPr lang="en-GB" sz="1000" b="0" i="1" dirty="0">
                <a:solidFill>
                  <a:srgbClr val="444444"/>
                </a:solidFill>
                <a:effectLst/>
                <a:latin typeface="Gill Sans MT" panose="020B0502020104020203" pitchFamily="34" charset="0"/>
              </a:rPr>
              <a:t>John Prakash, Abu Dhabi</a:t>
            </a:r>
            <a:br>
              <a:rPr lang="en-GB" sz="1000" b="0" i="1" dirty="0">
                <a:solidFill>
                  <a:srgbClr val="444444"/>
                </a:solidFill>
                <a:effectLst/>
                <a:latin typeface="Gill Sans MT" panose="020B0502020104020203" pitchFamily="34" charset="0"/>
              </a:rPr>
            </a:br>
            <a:r>
              <a:rPr lang="en-GB" sz="1000" b="0" i="1" dirty="0">
                <a:solidFill>
                  <a:srgbClr val="444444"/>
                </a:solidFill>
                <a:effectLst/>
                <a:latin typeface="Gill Sans MT" panose="020B0502020104020203" pitchFamily="34" charset="0"/>
              </a:rPr>
              <a:t>United Arab Emirates</a:t>
            </a:r>
          </a:p>
        </p:txBody>
      </p:sp>
      <p:sp>
        <p:nvSpPr>
          <p:cNvPr id="23" name="TextBox 22">
            <a:extLst>
              <a:ext uri="{FF2B5EF4-FFF2-40B4-BE49-F238E27FC236}">
                <a16:creationId xmlns:a16="http://schemas.microsoft.com/office/drawing/2014/main" id="{60058251-2CEA-42F7-942C-5C7CCB971872}"/>
              </a:ext>
            </a:extLst>
          </p:cNvPr>
          <p:cNvSpPr txBox="1"/>
          <p:nvPr/>
        </p:nvSpPr>
        <p:spPr>
          <a:xfrm>
            <a:off x="280993" y="3732301"/>
            <a:ext cx="4169535" cy="338554"/>
          </a:xfrm>
          <a:prstGeom prst="rect">
            <a:avLst/>
          </a:prstGeom>
          <a:solidFill>
            <a:schemeClr val="bg2"/>
          </a:solid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GB" altLang="en-US" sz="1600" b="1" i="1" dirty="0"/>
              <a:t>The Synod 2021-2024</a:t>
            </a:r>
            <a:endParaRPr kumimoji="0" lang="en-US" altLang="en-US" sz="1600" b="0" i="1" u="none" strike="noStrike" cap="none" normalizeH="0" baseline="0" dirty="0">
              <a:ln>
                <a:noFill/>
              </a:ln>
              <a:effectLst/>
            </a:endParaRPr>
          </a:p>
        </p:txBody>
      </p:sp>
      <p:sp>
        <p:nvSpPr>
          <p:cNvPr id="7" name="Rectangle 3">
            <a:extLst>
              <a:ext uri="{FF2B5EF4-FFF2-40B4-BE49-F238E27FC236}">
                <a16:creationId xmlns:a16="http://schemas.microsoft.com/office/drawing/2014/main" id="{50E7C1F1-B13A-463D-1C5E-477F15312E0C}"/>
              </a:ext>
            </a:extLst>
          </p:cNvPr>
          <p:cNvSpPr>
            <a:spLocks noChangeArrowheads="1"/>
          </p:cNvSpPr>
          <p:nvPr/>
        </p:nvSpPr>
        <p:spPr bwMode="auto">
          <a:xfrm>
            <a:off x="304800" y="-18671"/>
            <a:ext cx="65" cy="64694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2046"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 name="Picture 2" descr="Text&#10;&#10;Description automatically generated">
            <a:extLst>
              <a:ext uri="{FF2B5EF4-FFF2-40B4-BE49-F238E27FC236}">
                <a16:creationId xmlns:a16="http://schemas.microsoft.com/office/drawing/2014/main" id="{942B3D05-E19D-67A8-7FB2-49EE495F2E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5312" y="4254910"/>
            <a:ext cx="1354632" cy="1555340"/>
          </a:xfrm>
          <a:prstGeom prst="rect">
            <a:avLst/>
          </a:prstGeom>
        </p:spPr>
      </p:pic>
    </p:spTree>
    <p:extLst>
      <p:ext uri="{BB962C8B-B14F-4D97-AF65-F5344CB8AC3E}">
        <p14:creationId xmlns:p14="http://schemas.microsoft.com/office/powerpoint/2010/main" val="3974589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00EC8D99-83B5-4FA2-8BAD-8FF44A614081}"/>
              </a:ext>
            </a:extLst>
          </p:cNvPr>
          <p:cNvSpPr txBox="1">
            <a:spLocks noChangeArrowheads="1"/>
          </p:cNvSpPr>
          <p:nvPr/>
        </p:nvSpPr>
        <p:spPr bwMode="auto">
          <a:xfrm>
            <a:off x="326899" y="5223706"/>
            <a:ext cx="3613277" cy="328674"/>
          </a:xfrm>
          <a:prstGeom prst="rect">
            <a:avLst/>
          </a:prstGeom>
          <a:solidFill>
            <a:schemeClr val="bg2"/>
          </a:solidFill>
          <a:ln>
            <a:noFill/>
          </a:ln>
          <a:effec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GB" altLang="en-US" sz="1600" b="1" i="1" dirty="0"/>
              <a:t>Next Steps…</a:t>
            </a:r>
            <a:r>
              <a:rPr kumimoji="0" lang="en-GB" altLang="en-US" sz="1600" b="1" i="1" u="none" strike="noStrike" cap="none" normalizeH="0" baseline="0" dirty="0">
                <a:ln>
                  <a:noFill/>
                </a:ln>
                <a:effectLst/>
              </a:rPr>
              <a:t>            </a:t>
            </a:r>
            <a:endParaRPr kumimoji="0" lang="en-US" altLang="en-US" sz="2000" b="0" i="1" u="none" strike="noStrike" cap="none" normalizeH="0" baseline="0" dirty="0">
              <a:ln>
                <a:noFill/>
              </a:ln>
              <a:effectLst/>
            </a:endParaRPr>
          </a:p>
        </p:txBody>
      </p:sp>
      <p:sp>
        <p:nvSpPr>
          <p:cNvPr id="5" name="Text Box 3">
            <a:extLst>
              <a:ext uri="{FF2B5EF4-FFF2-40B4-BE49-F238E27FC236}">
                <a16:creationId xmlns:a16="http://schemas.microsoft.com/office/drawing/2014/main" id="{FF4BDBBB-03E5-4321-8CE0-F6AC1E318D19}"/>
              </a:ext>
            </a:extLst>
          </p:cNvPr>
          <p:cNvSpPr txBox="1">
            <a:spLocks noChangeArrowheads="1"/>
          </p:cNvSpPr>
          <p:nvPr/>
        </p:nvSpPr>
        <p:spPr bwMode="auto">
          <a:xfrm>
            <a:off x="326899" y="5552381"/>
            <a:ext cx="5086350" cy="22838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l"/>
            <a:r>
              <a:rPr kumimoji="0" lang="en-US" altLang="en-US" sz="1300" b="0" i="0" u="none" strike="noStrike" cap="none" normalizeH="0" baseline="0" dirty="0">
                <a:ln>
                  <a:noFill/>
                </a:ln>
                <a:solidFill>
                  <a:schemeClr val="tx1"/>
                </a:solidFill>
                <a:effectLst/>
              </a:rPr>
              <a:t>A</a:t>
            </a:r>
            <a:r>
              <a:rPr lang="en-US" altLang="en-US" sz="1300" dirty="0"/>
              <a:t>s a Diocese, we will continue our synodal journey together in several different ways including:</a:t>
            </a:r>
          </a:p>
          <a:p>
            <a:pPr marL="285750" indent="-285750" algn="l">
              <a:buFont typeface="Arial" panose="020B0604020202020204" pitchFamily="34" charset="0"/>
              <a:buChar char="•"/>
            </a:pPr>
            <a:r>
              <a:rPr lang="en-US" altLang="en-US" sz="1300" dirty="0"/>
              <a:t>Newsletters sharing updates on the global Synod and what is happening in our own Diocese.</a:t>
            </a:r>
          </a:p>
          <a:p>
            <a:pPr marL="285750" indent="-285750" algn="l">
              <a:buFont typeface="Arial" panose="020B0604020202020204" pitchFamily="34" charset="0"/>
              <a:buChar char="•"/>
            </a:pPr>
            <a:r>
              <a:rPr lang="en-US" altLang="en-US" sz="1300" dirty="0"/>
              <a:t>As parishes looking at how we can build stronger communities which welcome others in, and as parishes together, sharing what we are doing.</a:t>
            </a:r>
          </a:p>
          <a:p>
            <a:pPr marL="285750" indent="-285750" algn="l">
              <a:buFont typeface="Arial" panose="020B0604020202020204" pitchFamily="34" charset="0"/>
              <a:buChar char="•"/>
            </a:pPr>
            <a:r>
              <a:rPr lang="en-US" altLang="en-US" sz="1300" dirty="0"/>
              <a:t>Exploring ways for our schools to join in the synodal journey.</a:t>
            </a:r>
          </a:p>
          <a:p>
            <a:pPr algn="l"/>
            <a:r>
              <a:rPr lang="en-US" altLang="en-US" sz="1300" dirty="0"/>
              <a:t>More information about all of this will follow in the New Year.  </a:t>
            </a:r>
          </a:p>
          <a:p>
            <a:pPr algn="l"/>
            <a:r>
              <a:rPr lang="en-US" altLang="en-US" sz="1300" dirty="0"/>
              <a:t>And if you have any ideas and suggestions how we can make this happen, </a:t>
            </a:r>
          </a:p>
          <a:p>
            <a:pPr algn="l"/>
            <a:r>
              <a:rPr lang="en-US" altLang="en-US" sz="1300" dirty="0"/>
              <a:t>please contact </a:t>
            </a:r>
            <a:r>
              <a:rPr lang="en-US" altLang="en-US" sz="1300" dirty="0">
                <a:hlinkClick r:id="rId2"/>
              </a:rPr>
              <a:t>synodfeedback@prcdtr.org.uk</a:t>
            </a:r>
            <a:endParaRPr lang="en-US" altLang="en-US" sz="1300" dirty="0"/>
          </a:p>
          <a:p>
            <a:pPr algn="l"/>
            <a:endParaRPr kumimoji="0" lang="en-US" altLang="en-US" sz="1200" b="0" i="0" u="none" strike="noStrike" cap="none" normalizeH="0" baseline="0" dirty="0">
              <a:ln>
                <a:noFill/>
              </a:ln>
              <a:solidFill>
                <a:schemeClr val="tx1"/>
              </a:solidFill>
              <a:effectLst/>
              <a:latin typeface="Gill Sans MT" panose="020B0502020104020203" pitchFamily="34" charset="0"/>
            </a:endParaRPr>
          </a:p>
        </p:txBody>
      </p:sp>
      <p:sp>
        <p:nvSpPr>
          <p:cNvPr id="8" name="Text Box 6">
            <a:extLst>
              <a:ext uri="{FF2B5EF4-FFF2-40B4-BE49-F238E27FC236}">
                <a16:creationId xmlns:a16="http://schemas.microsoft.com/office/drawing/2014/main" id="{2923C3DF-9D47-4F43-96B8-F9AFE4C68522}"/>
              </a:ext>
            </a:extLst>
          </p:cNvPr>
          <p:cNvSpPr txBox="1">
            <a:spLocks noChangeArrowheads="1"/>
          </p:cNvSpPr>
          <p:nvPr/>
        </p:nvSpPr>
        <p:spPr bwMode="auto">
          <a:xfrm>
            <a:off x="326899" y="489097"/>
            <a:ext cx="3613277" cy="333861"/>
          </a:xfrm>
          <a:prstGeom prst="rect">
            <a:avLst/>
          </a:prstGeom>
          <a:solidFill>
            <a:schemeClr val="bg2"/>
          </a:soli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u="none" strike="noStrike" cap="none" normalizeH="0" baseline="0" dirty="0">
                <a:ln>
                  <a:noFill/>
                </a:ln>
                <a:effectLst/>
              </a:rPr>
              <a:t>Working Document for the Continental Stage</a:t>
            </a:r>
          </a:p>
        </p:txBody>
      </p:sp>
      <p:pic>
        <p:nvPicPr>
          <p:cNvPr id="17" name="Picture 16" descr="A picture containing scatter chart&#10;&#10;Description automatically generated">
            <a:extLst>
              <a:ext uri="{FF2B5EF4-FFF2-40B4-BE49-F238E27FC236}">
                <a16:creationId xmlns:a16="http://schemas.microsoft.com/office/drawing/2014/main" id="{004D7155-B735-4214-B139-CC978BDB2913}"/>
              </a:ext>
            </a:extLst>
          </p:cNvPr>
          <p:cNvPicPr>
            <a:picLocks noChangeAspect="1"/>
          </p:cNvPicPr>
          <p:nvPr/>
        </p:nvPicPr>
        <p:blipFill rotWithShape="1">
          <a:blip r:embed="rId3">
            <a:extLst>
              <a:ext uri="{28A0092B-C50C-407E-A947-70E740481C1C}">
                <a14:useLocalDpi xmlns:a14="http://schemas.microsoft.com/office/drawing/2010/main" val="0"/>
              </a:ext>
            </a:extLst>
          </a:blip>
          <a:srcRect l="70440" t="63879"/>
          <a:stretch/>
        </p:blipFill>
        <p:spPr>
          <a:xfrm>
            <a:off x="5413249" y="6229350"/>
            <a:ext cx="1169346" cy="3187554"/>
          </a:xfrm>
          <a:prstGeom prst="rect">
            <a:avLst/>
          </a:prstGeom>
        </p:spPr>
      </p:pic>
      <p:sp>
        <p:nvSpPr>
          <p:cNvPr id="2" name="TextBox 1">
            <a:extLst>
              <a:ext uri="{FF2B5EF4-FFF2-40B4-BE49-F238E27FC236}">
                <a16:creationId xmlns:a16="http://schemas.microsoft.com/office/drawing/2014/main" id="{C92AF290-4446-FE96-5A0A-F353228A24C7}"/>
              </a:ext>
            </a:extLst>
          </p:cNvPr>
          <p:cNvSpPr txBox="1"/>
          <p:nvPr/>
        </p:nvSpPr>
        <p:spPr>
          <a:xfrm>
            <a:off x="326900" y="3501024"/>
            <a:ext cx="5893148" cy="692497"/>
          </a:xfrm>
          <a:prstGeom prst="rect">
            <a:avLst/>
          </a:prstGeom>
          <a:noFill/>
        </p:spPr>
        <p:txBody>
          <a:bodyPr wrap="square" rtlCol="0">
            <a:spAutoFit/>
          </a:bodyPr>
          <a:lstStyle/>
          <a:p>
            <a:endParaRPr lang="en-GB" sz="1300" dirty="0"/>
          </a:p>
          <a:p>
            <a:endParaRPr lang="en-GB" sz="1300" dirty="0"/>
          </a:p>
          <a:p>
            <a:endParaRPr lang="en-GB" sz="1300" dirty="0"/>
          </a:p>
        </p:txBody>
      </p:sp>
      <p:sp>
        <p:nvSpPr>
          <p:cNvPr id="3" name="TextBox 2">
            <a:extLst>
              <a:ext uri="{FF2B5EF4-FFF2-40B4-BE49-F238E27FC236}">
                <a16:creationId xmlns:a16="http://schemas.microsoft.com/office/drawing/2014/main" id="{D4ED317D-3383-C8F2-0D5B-7B008AC85A62}"/>
              </a:ext>
            </a:extLst>
          </p:cNvPr>
          <p:cNvSpPr txBox="1"/>
          <p:nvPr/>
        </p:nvSpPr>
        <p:spPr>
          <a:xfrm>
            <a:off x="326899" y="934700"/>
            <a:ext cx="3862329" cy="1523494"/>
          </a:xfrm>
          <a:prstGeom prst="rect">
            <a:avLst/>
          </a:prstGeom>
          <a:noFill/>
        </p:spPr>
        <p:txBody>
          <a:bodyPr wrap="square" rtlCol="0">
            <a:spAutoFit/>
          </a:bodyPr>
          <a:lstStyle/>
          <a:p>
            <a:r>
              <a:rPr lang="en-GB" sz="1300" dirty="0"/>
              <a:t>This document, the fruits of discernment from across the world, was published last month.  It makes a fascinating read and tool for prayer and discernment.  It is available at: </a:t>
            </a:r>
          </a:p>
          <a:p>
            <a:r>
              <a:rPr lang="en-GB" sz="1300" dirty="0"/>
              <a:t> </a:t>
            </a:r>
            <a:r>
              <a:rPr lang="en-GB" sz="1400" dirty="0">
                <a:hlinkClick r:id="rId4"/>
              </a:rPr>
              <a:t>WORKING DOCUMENT FOR THE CONTINENTAL STAGE (synod.va)</a:t>
            </a:r>
            <a:endParaRPr lang="en-GB" sz="1400" dirty="0"/>
          </a:p>
          <a:p>
            <a:r>
              <a:rPr lang="en-GB" sz="1300" dirty="0"/>
              <a:t>Please share this news/link with others.</a:t>
            </a:r>
          </a:p>
        </p:txBody>
      </p:sp>
      <p:pic>
        <p:nvPicPr>
          <p:cNvPr id="7" name="Picture 6">
            <a:extLst>
              <a:ext uri="{FF2B5EF4-FFF2-40B4-BE49-F238E27FC236}">
                <a16:creationId xmlns:a16="http://schemas.microsoft.com/office/drawing/2014/main" id="{3C0658AA-AEA4-B8FC-57DE-DB5941C582CF}"/>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4029598" y="489097"/>
            <a:ext cx="2552997" cy="1880976"/>
          </a:xfrm>
          <a:prstGeom prst="rect">
            <a:avLst/>
          </a:prstGeom>
          <a:solidFill>
            <a:schemeClr val="bg1"/>
          </a:solidFill>
        </p:spPr>
      </p:pic>
      <p:sp>
        <p:nvSpPr>
          <p:cNvPr id="6" name="TextBox 5">
            <a:extLst>
              <a:ext uri="{FF2B5EF4-FFF2-40B4-BE49-F238E27FC236}">
                <a16:creationId xmlns:a16="http://schemas.microsoft.com/office/drawing/2014/main" id="{50604809-AC4F-9078-EC12-5C1671DBDA9D}"/>
              </a:ext>
            </a:extLst>
          </p:cNvPr>
          <p:cNvSpPr txBox="1"/>
          <p:nvPr/>
        </p:nvSpPr>
        <p:spPr>
          <a:xfrm>
            <a:off x="326899" y="2496879"/>
            <a:ext cx="6255696" cy="2492990"/>
          </a:xfrm>
          <a:prstGeom prst="rect">
            <a:avLst/>
          </a:prstGeom>
          <a:noFill/>
        </p:spPr>
        <p:txBody>
          <a:bodyPr wrap="square" rtlCol="0">
            <a:spAutoFit/>
          </a:bodyPr>
          <a:lstStyle/>
          <a:p>
            <a:r>
              <a:rPr lang="en-GB" sz="1300" dirty="0"/>
              <a:t>The image of a tent is central to the document and the call to ‘Enlarge the space of your tent’.  As a diocese we have been asked to feedback to the Bishops Conference so that this can, in turn, be fed back to inform the final document which will form the basis of discernment for the Bishops meetings in October 2023/24.</a:t>
            </a:r>
          </a:p>
          <a:p>
            <a:r>
              <a:rPr lang="en-GB" sz="1300" dirty="0"/>
              <a:t> </a:t>
            </a:r>
          </a:p>
          <a:p>
            <a:r>
              <a:rPr lang="en-GB" sz="1300" b="1" dirty="0"/>
              <a:t>Help Needed!  </a:t>
            </a:r>
            <a:r>
              <a:rPr lang="en-GB" sz="1300" dirty="0"/>
              <a:t>I would like to invite you all to spend some time reading, reflecting, and answering the questions posed in the document (section 106).  The questions could also be summed up as asking us:</a:t>
            </a:r>
          </a:p>
          <a:p>
            <a:pPr marL="342900" lvl="0" indent="-342900">
              <a:buFont typeface="+mj-lt"/>
              <a:buAutoNum type="romanLcPeriod"/>
            </a:pPr>
            <a:r>
              <a:rPr lang="en-GB" sz="1300" dirty="0">
                <a:effectLst/>
                <a:latin typeface="Calibri" panose="020F0502020204030204" pitchFamily="34" charset="0"/>
                <a:ea typeface="Calibri" panose="020F0502020204030204" pitchFamily="34" charset="0"/>
              </a:rPr>
              <a:t>What you thought about the document?</a:t>
            </a:r>
          </a:p>
          <a:p>
            <a:pPr marL="342900" lvl="0" indent="-342900">
              <a:buFont typeface="+mj-lt"/>
              <a:buAutoNum type="romanLcPeriod"/>
            </a:pPr>
            <a:r>
              <a:rPr lang="en-GB" sz="1300" dirty="0">
                <a:effectLst/>
                <a:latin typeface="Calibri" panose="020F0502020204030204" pitchFamily="34" charset="0"/>
                <a:ea typeface="Calibri" panose="020F0502020204030204" pitchFamily="34" charset="0"/>
              </a:rPr>
              <a:t>What you thought was important/wrong/missing?</a:t>
            </a:r>
          </a:p>
          <a:p>
            <a:pPr marL="342900" lvl="0" indent="-342900">
              <a:buFont typeface="+mj-lt"/>
              <a:buAutoNum type="romanLcPeriod"/>
            </a:pPr>
            <a:r>
              <a:rPr lang="en-GB" sz="1300" dirty="0">
                <a:effectLst/>
                <a:latin typeface="Calibri" panose="020F0502020204030204" pitchFamily="34" charset="0"/>
                <a:ea typeface="Calibri" panose="020F0502020204030204" pitchFamily="34" charset="0"/>
              </a:rPr>
              <a:t>What are the most important elements in the document to take forward?</a:t>
            </a:r>
          </a:p>
          <a:p>
            <a:pPr lvl="0"/>
            <a:r>
              <a:rPr lang="en-GB" sz="1300" dirty="0">
                <a:latin typeface="Calibri" panose="020F0502020204030204" pitchFamily="34" charset="0"/>
                <a:ea typeface="Calibri" panose="020F0502020204030204" pitchFamily="34" charset="0"/>
              </a:rPr>
              <a:t>If you could send me your comments by Christmas please, as the deadline is </a:t>
            </a:r>
            <a:r>
              <a:rPr lang="en-GB" sz="1300">
                <a:latin typeface="Calibri" panose="020F0502020204030204" pitchFamily="34" charset="0"/>
                <a:ea typeface="Calibri" panose="020F0502020204030204" pitchFamily="34" charset="0"/>
              </a:rPr>
              <a:t>in January.</a:t>
            </a:r>
            <a:endParaRPr lang="en-GB" sz="1300" dirty="0">
              <a:effectLst/>
              <a:latin typeface="Calibri" panose="020F0502020204030204" pitchFamily="34" charset="0"/>
              <a:ea typeface="Calibri" panose="020F0502020204030204" pitchFamily="34" charset="0"/>
            </a:endParaRPr>
          </a:p>
        </p:txBody>
      </p:sp>
      <p:sp>
        <p:nvSpPr>
          <p:cNvPr id="10" name="TextBox 9">
            <a:extLst>
              <a:ext uri="{FF2B5EF4-FFF2-40B4-BE49-F238E27FC236}">
                <a16:creationId xmlns:a16="http://schemas.microsoft.com/office/drawing/2014/main" id="{B2294ACC-B3EE-9C50-D261-136E609AF8F8}"/>
              </a:ext>
            </a:extLst>
          </p:cNvPr>
          <p:cNvSpPr txBox="1"/>
          <p:nvPr/>
        </p:nvSpPr>
        <p:spPr>
          <a:xfrm>
            <a:off x="333375" y="7934324"/>
            <a:ext cx="5086350" cy="1464141"/>
          </a:xfrm>
          <a:prstGeom prst="rect">
            <a:avLst/>
          </a:prstGeom>
          <a:solidFill>
            <a:schemeClr val="accent4">
              <a:lumMod val="40000"/>
              <a:lumOff val="60000"/>
            </a:schemeClr>
          </a:solidFill>
        </p:spPr>
        <p:txBody>
          <a:bodyPr wrap="square" rtlCol="0">
            <a:spAutoFit/>
          </a:bodyPr>
          <a:lstStyle/>
          <a:p>
            <a:r>
              <a:rPr lang="en-GB" sz="1300" dirty="0">
                <a:latin typeface="Gill Sans MT" panose="020B0502020104020203" pitchFamily="34" charset="0"/>
              </a:rPr>
              <a:t>Lord, you have gathered all your people in Synod.</a:t>
            </a:r>
          </a:p>
          <a:p>
            <a:r>
              <a:rPr lang="en-GB" sz="1300" dirty="0">
                <a:latin typeface="Gill Sans MT" panose="020B0502020104020203" pitchFamily="34" charset="0"/>
              </a:rPr>
              <a:t>We give you thanks for the joy </a:t>
            </a:r>
          </a:p>
          <a:p>
            <a:r>
              <a:rPr lang="en-GB" sz="1300" dirty="0">
                <a:latin typeface="Gill Sans MT" panose="020B0502020104020203" pitchFamily="34" charset="0"/>
              </a:rPr>
              <a:t>experienced by those who decided to set out</a:t>
            </a:r>
          </a:p>
          <a:p>
            <a:r>
              <a:rPr lang="en-GB" sz="1300" dirty="0">
                <a:latin typeface="Gill Sans MT" panose="020B0502020104020203" pitchFamily="34" charset="0"/>
              </a:rPr>
              <a:t>to listen to God and to their brothers and sisters during this year</a:t>
            </a:r>
          </a:p>
          <a:p>
            <a:r>
              <a:rPr lang="en-GB" sz="1300" dirty="0">
                <a:latin typeface="Gill Sans MT" panose="020B0502020104020203" pitchFamily="34" charset="0"/>
              </a:rPr>
              <a:t>with an attitude of welcome, humility, hospitality and siblinghood.</a:t>
            </a:r>
          </a:p>
          <a:p>
            <a:r>
              <a:rPr lang="en-GB" sz="1300" dirty="0">
                <a:latin typeface="Gill Sans MT" panose="020B0502020104020203" pitchFamily="34" charset="0"/>
              </a:rPr>
              <a:t>Come Holy Spirit: may you be the guide of our journey together.</a:t>
            </a:r>
          </a:p>
          <a:p>
            <a:pPr algn="r"/>
            <a:r>
              <a:rPr lang="en-GB" sz="1000" dirty="0">
                <a:latin typeface="Gill Sans MT" panose="020B0502020104020203" pitchFamily="34" charset="0"/>
              </a:rPr>
              <a:t>From the Working Document for the Continental Stage</a:t>
            </a:r>
          </a:p>
        </p:txBody>
      </p:sp>
    </p:spTree>
    <p:extLst>
      <p:ext uri="{BB962C8B-B14F-4D97-AF65-F5344CB8AC3E}">
        <p14:creationId xmlns:p14="http://schemas.microsoft.com/office/powerpoint/2010/main" val="6149788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497F0B8B4C4C64A83B161231DC84124" ma:contentTypeVersion="13" ma:contentTypeDescription="Create a new document." ma:contentTypeScope="" ma:versionID="ce7b1a8464bca0be21c258bca32af504">
  <xsd:schema xmlns:xsd="http://www.w3.org/2001/XMLSchema" xmlns:xs="http://www.w3.org/2001/XMLSchema" xmlns:p="http://schemas.microsoft.com/office/2006/metadata/properties" xmlns:ns2="55d72d6e-38f0-4660-90f9-74af8bac4a09" xmlns:ns3="7008b658-7a5c-4fab-a06f-3cdf7140646f" targetNamespace="http://schemas.microsoft.com/office/2006/metadata/properties" ma:root="true" ma:fieldsID="d078f62fd986bf4e7dde112d8936771a" ns2:_="" ns3:_="">
    <xsd:import namespace="55d72d6e-38f0-4660-90f9-74af8bac4a09"/>
    <xsd:import namespace="7008b658-7a5c-4fab-a06f-3cdf7140646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d72d6e-38f0-4660-90f9-74af8bac4a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008b658-7a5c-4fab-a06f-3cdf7140646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3F4F94-23DB-43A9-9491-BC73BB5BEAA7}">
  <ds:schemaRefs>
    <ds:schemaRef ds:uri="http://purl.org/dc/elements/1.1/"/>
    <ds:schemaRef ds:uri="http://schemas.microsoft.com/office/2006/documentManagement/types"/>
    <ds:schemaRef ds:uri="http://www.w3.org/XML/1998/namespace"/>
    <ds:schemaRef ds:uri="http://purl.org/dc/dcmitype/"/>
    <ds:schemaRef ds:uri="http://schemas.openxmlformats.org/package/2006/metadata/core-properties"/>
    <ds:schemaRef ds:uri="7008b658-7a5c-4fab-a06f-3cdf7140646f"/>
    <ds:schemaRef ds:uri="http://schemas.microsoft.com/office/infopath/2007/PartnerControls"/>
    <ds:schemaRef ds:uri="55d72d6e-38f0-4660-90f9-74af8bac4a09"/>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E114BF66-B493-4ED7-BC75-C0D17D6782EE}">
  <ds:schemaRefs>
    <ds:schemaRef ds:uri="http://schemas.microsoft.com/sharepoint/v3/contenttype/forms"/>
  </ds:schemaRefs>
</ds:datastoreItem>
</file>

<file path=customXml/itemProps3.xml><?xml version="1.0" encoding="utf-8"?>
<ds:datastoreItem xmlns:ds="http://schemas.openxmlformats.org/officeDocument/2006/customXml" ds:itemID="{16A4A37C-376E-4C01-987E-6BCA8F8745FB}">
  <ds:schemaRefs>
    <ds:schemaRef ds:uri="55d72d6e-38f0-4660-90f9-74af8bac4a09"/>
    <ds:schemaRef ds:uri="7008b658-7a5c-4fab-a06f-3cdf7140646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766</TotalTime>
  <Words>777</Words>
  <Application>Microsoft Office PowerPoint</Application>
  <PresentationFormat>A4 Paper (210x297 mm)</PresentationFormat>
  <Paragraphs>67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Gill Sans MT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O'Neil</dc:creator>
  <cp:lastModifiedBy>wimborne</cp:lastModifiedBy>
  <cp:revision>69</cp:revision>
  <cp:lastPrinted>2022-03-22T14:57:30Z</cp:lastPrinted>
  <dcterms:created xsi:type="dcterms:W3CDTF">2021-12-14T11:26:28Z</dcterms:created>
  <dcterms:modified xsi:type="dcterms:W3CDTF">2022-12-02T07:33:40Z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0x0101005497F0B8B4C4C64A83B161231DC84124</vt:lpwstr>
  </property>
</Properties>
</file>