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  <p:sldMasterId id="2147483672" r:id="rId5"/>
  </p:sldMasterIdLst>
  <p:notesMasterIdLst>
    <p:notesMasterId r:id="rId17"/>
  </p:notesMasterIdLst>
  <p:sldIdLst>
    <p:sldId id="258" r:id="rId6"/>
    <p:sldId id="448" r:id="rId7"/>
    <p:sldId id="257" r:id="rId8"/>
    <p:sldId id="259" r:id="rId9"/>
    <p:sldId id="260" r:id="rId10"/>
    <p:sldId id="261" r:id="rId11"/>
    <p:sldId id="449" r:id="rId12"/>
    <p:sldId id="262" r:id="rId13"/>
    <p:sldId id="447" r:id="rId14"/>
    <p:sldId id="283" r:id="rId15"/>
    <p:sldId id="311" r:id="rId16"/>
  </p:sldIdLst>
  <p:sldSz cx="12192000" cy="6858000"/>
  <p:notesSz cx="6858000" cy="9144000"/>
  <p:embeddedFontLst>
    <p:embeddedFont>
      <p:font typeface="Bebas Neue" panose="020B0604020202020204" charset="0"/>
      <p:regular r:id="rId18"/>
    </p:embeddedFont>
    <p:embeddedFont>
      <p:font typeface="Bebas Neue" panose="020B0604020202020204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Lato" panose="020B060402020202020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1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4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7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C38DFE-A2F7-476C-981E-28741070F553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6B91FB-3BF3-4111-BEBB-5562B05AD4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404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6B91FB-3BF3-4111-BEBB-5562B05AD46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506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6B91FB-3BF3-4111-BEBB-5562B05AD46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589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6B91FB-3BF3-4111-BEBB-5562B05AD46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860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5C1F1-62E3-4BFF-AD78-96EE442400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C92333-88E4-4E91-86B0-96D7F37379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875758-BA66-4B40-9799-320AD1A33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AF91-3B00-41D8-92CE-E2B339E61989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E92119-C30A-4ED0-B491-A624619A5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6FA35-0524-4FC9-B11B-30EA5EAFA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84178-2DD5-44A2-AD74-414D066D88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767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49463-B23A-43C4-B2A0-58611F035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EC6972-38AE-4079-9252-8B300DCAB3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C0EFD4-1443-48D7-B1E8-C5629378B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AF91-3B00-41D8-92CE-E2B339E61989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C15438-8B07-4DBC-BE84-AAE0A0C5E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584DB-F923-40B3-9541-A3C1FD7C6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84178-2DD5-44A2-AD74-414D066D88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353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4C9060-2CAC-4CFC-AC42-512DDD2BE6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B4EF5F-6FCC-4EB7-B3D6-1BD78975D6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D30B9A-C636-4409-8A4F-D7D795D2A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AF91-3B00-41D8-92CE-E2B339E61989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ED52D3-602B-4CDD-9995-2B1E28F5D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57ACD-76AA-4E25-8E02-6493AE1F4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84178-2DD5-44A2-AD74-414D066D88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235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720ED-0C37-49ED-B9EC-13CD347FCA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FA5733-CA2A-4EB7-8C96-63F1111143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047081-E43E-468C-B300-822D510D5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F40B-556E-4A84-BCF0-B98DEB118854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3D48B5-3859-4CF1-B6B0-B334DD016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F8CA7D-2025-42B2-A99F-C1435CC0D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BE9E-9E98-482A-89F8-2A75248921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136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D5683-301B-4DB4-ADEC-11132A19D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FF19D-A35E-4C73-824B-7519DF62DE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665FD8-E1FC-41C0-854C-7277B90C0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F40B-556E-4A84-BCF0-B98DEB118854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1F6F15-8362-4B68-BAB6-430B89201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C93EF-08D3-43C1-B681-4785A469B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BE9E-9E98-482A-89F8-2A75248921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16625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C0658-9A25-44DB-A088-31F61F08D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A77BC5-A7B0-4F4A-AF3C-8BF04194D2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1F25A5-7EAA-4777-9CAC-0D241A85F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F40B-556E-4A84-BCF0-B98DEB118854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45210B-9BA8-4CFE-B1CB-DC19AF76B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6C403F-C89E-4FE3-9BD0-2BCE71E6B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BE9E-9E98-482A-89F8-2A75248921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6590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D7B42-A3C1-4740-83E5-AA0AE0A9B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A1909-C327-4581-A953-CC9655A0B6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4F894F-CDD1-45CF-9745-0DFB3A3C43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8CBF6F-7793-4499-BB6E-4A13AB570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F40B-556E-4A84-BCF0-B98DEB118854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240102-4CC9-4596-880D-DBD02C3C4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257360-F637-4B6D-8168-132ACA503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BE9E-9E98-482A-89F8-2A75248921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2167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162A3-14F1-47D1-8B71-45FEABB53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3F635E-D530-492B-9D01-D3CA21793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83A7C8-F891-41B1-AEB9-CE683685DC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060C9D-F584-4C46-B298-DF9CBF13C6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B08962-93D6-4DAB-8DC3-248D10CC6F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CE0F58-B90A-485B-9E21-699C0F203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F40B-556E-4A84-BCF0-B98DEB118854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A15D58-5FDF-4C53-8308-00CDD4F71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F7A4B7-745C-4A5D-8164-3A3DE6D26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BE9E-9E98-482A-89F8-2A75248921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5762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18380-8AC6-4FD2-892C-F262FAEB1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7FB656-F7C9-4273-9462-1564A06CD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F40B-556E-4A84-BCF0-B98DEB118854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7123A8-D53A-4F7B-AACE-0F8C1FC65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98B02B-83DD-4532-9992-955994218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BE9E-9E98-482A-89F8-2A75248921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3637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946858-A1F2-4CBD-8372-89A1C458F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F40B-556E-4A84-BCF0-B98DEB118854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7B9E73-BAB2-4032-A084-757A400BE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ED247C-CC03-4903-95CB-759422834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BE9E-9E98-482A-89F8-2A75248921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9316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D3E49-DF26-468A-84B9-B8A547BC5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EEEE3-FC18-4571-88D0-F6AEF8257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D3161E-227E-41B7-A9EE-AB308F3BB4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C1A344-E783-401A-8A0B-445EADC5F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F40B-556E-4A84-BCF0-B98DEB118854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36169F-A910-40A7-93E0-70D69893D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43509A-8B53-4E01-AD35-CD5A3B937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BE9E-9E98-482A-89F8-2A75248921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255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B8855-7993-4B3E-940E-BBED58C83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BF876-411B-453C-8B74-B19F7FF5C6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A98DC-DD85-4EB2-A4C5-36B34D04C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AF91-3B00-41D8-92CE-E2B339E61989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B92DC6-8185-41D0-882B-338EE2C54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7666EC-E6B5-4604-B791-74E3C64AB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84178-2DD5-44A2-AD74-414D066D88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1628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707E6-56DC-4634-82FC-67B28B258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485559-9294-48C3-9A3D-D27C0DCDE0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45BB82-AFD5-42B5-99C6-EBA1B21989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29AC26-9562-4AB2-AF01-09479C3E4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F40B-556E-4A84-BCF0-B98DEB118854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F4CC45-FE53-4CB4-A1F0-C41F8BA99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BE105B-3618-44C9-980E-A8A995B26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BE9E-9E98-482A-89F8-2A75248921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8660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7105B-C645-4D81-A544-20AE8F939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402FA5-0E32-48E8-8454-4CB5671F6D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ED3131-E243-4534-AB16-45B396007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F40B-556E-4A84-BCF0-B98DEB118854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ACCC00-2557-41E5-BEDC-FE010C567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AFCD7B-0B06-4E11-9EC8-4692B09F2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BE9E-9E98-482A-89F8-2A75248921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6813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9ED2FC-C72E-47AE-9C32-91EBEE14FB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F7552C-4CBA-4379-B672-E2673AFDA0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95E04F-FA41-4487-8B8E-6A50F35C1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F40B-556E-4A84-BCF0-B98DEB118854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CA7558-13C3-47F0-8A81-08DA3D3F8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7CBD13-4EBE-481C-B67E-356F5D919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BE9E-9E98-482A-89F8-2A75248921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870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5BF48-462C-44A8-8316-7F46FD45F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12FFED-9279-41EB-98CA-13BD8322AD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C28BB-B81E-4DB8-AF84-A84E287F7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AF91-3B00-41D8-92CE-E2B339E61989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B853D-AACE-422D-A284-62EF880E4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C3F61-8B3D-4336-BC4D-7EF4F4CD4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84178-2DD5-44A2-AD74-414D066D88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916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5606B-E3C8-4CF5-983B-4335CD242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1B41C-29BB-428C-A28E-7F72943D2D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97F68F-14C4-433B-944D-CCCE79555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F0FDE2-E6E8-407C-B66C-99AF18516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AF91-3B00-41D8-92CE-E2B339E61989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EAFEA2-12CD-4923-884C-A5F3E2FD9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2599DE-D3E7-4572-9C68-D490D46BE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84178-2DD5-44A2-AD74-414D066D88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456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7C563-A047-4B26-BE85-0E51E79F5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766985-C122-40F6-A30A-2A1C1C03FE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ECA897-9E60-40CA-A8A8-1AE4BBA082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84BFB9-8309-463D-8D89-D30520BC87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88E7FA-402B-4F03-8955-C8DD9050AF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7F065A-CA75-4A5F-B28C-B7473C881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AF91-3B00-41D8-92CE-E2B339E61989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2E15F6-40B0-4164-BAAD-4A385D6CD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A97D93-7EFB-491F-A785-AAAACCD65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84178-2DD5-44A2-AD74-414D066D88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272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D2236-2D41-480F-8C90-6A1B55F45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134F61-8E0A-45F0-8C8D-024840E17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AF91-3B00-41D8-92CE-E2B339E61989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22DEBB-6C7A-4986-9FA1-44E0C1A71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9A7CD2-5BBD-4742-98F6-16C66F6E3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84178-2DD5-44A2-AD74-414D066D88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944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0B6010-3F8E-49F3-BAAA-586717CFA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AF91-3B00-41D8-92CE-E2B339E61989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B50F5A-D2F9-492F-9AEA-8C6B616B6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AAA69-AD33-49DF-A843-CA44A9FC6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84178-2DD5-44A2-AD74-414D066D88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557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77A99-5622-4E37-A775-0BA332F6A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B2EA4-721B-4BC1-B62C-4B030029E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600F3D-6AF8-440F-915D-BC99845EA6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FE9CBA-621B-47E6-A9A9-9A483DFB2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AF91-3B00-41D8-92CE-E2B339E61989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0C1369-E984-4D5C-B7E4-B6F65F86D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74C0E8-5681-49C8-B48D-6BEE09B91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84178-2DD5-44A2-AD74-414D066D88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485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B0B86-8FA5-44B8-981B-E7895E021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AF9454-2923-409E-A807-BAB6D05203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F43299-844F-4A7B-A996-50AA9E9D45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D83554-FC4A-4FAD-9438-389DE5DB8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AF91-3B00-41D8-92CE-E2B339E61989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DD1CED-9B4D-4C4E-8887-497BE2FBA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8BE838-73E7-4395-8902-3484C1256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84178-2DD5-44A2-AD74-414D066D88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846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99860F-B136-45D3-9189-18096DA20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0B5120-15FB-4B78-B40E-4268C82019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DF7CE8-B477-41FC-BFD7-94822C6A9A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AAF91-3B00-41D8-92CE-E2B339E61989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172BBD-3F19-4898-91FE-F14C909B73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86336C-4161-49B8-BC9A-0F63A30459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84178-2DD5-44A2-AD74-414D066D88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7FA2FB-96F8-4A5E-B1A7-C2E568233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12581A-3AFF-4A3E-B632-496B286FF7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CB291C-953A-4FD1-A600-9FF1660281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0F40B-556E-4A84-BCF0-B98DEB118854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E69C33-2CBD-45EF-B37C-DB2FE1ECA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3FC2C-4F85-443B-902E-E76448E814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2BE9E-9E98-482A-89F8-2A75248921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283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epurl.com/cQfZYT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theclewerinitiative.org/resource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dropbox.com/sh/k6fz4devwx77bai/AAC0c4s3m5DgPkgTautFn91ma?dl=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9C8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6BAB4DF-3A0E-4EA7-9FF2-F22AA720D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4737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537A01-6719-4B24-91C6-3E1D071C31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88007"/>
            <a:ext cx="9144000" cy="2387600"/>
          </a:xfrm>
        </p:spPr>
        <p:txBody>
          <a:bodyPr>
            <a:normAutofit/>
          </a:bodyPr>
          <a:lstStyle/>
          <a:p>
            <a:r>
              <a:rPr lang="en-GB" sz="7200" dirty="0">
                <a:solidFill>
                  <a:srgbClr val="5B5F60"/>
                </a:solidFill>
                <a:latin typeface="Bebas Neue" panose="020B0606020202050201" pitchFamily="34" charset="0"/>
              </a:rPr>
              <a:t>MODERN SLAVERY IN RURAL AREAS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F7E35887-AA3D-4A05-8D35-4C842AAEBD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473" y="-297163"/>
            <a:ext cx="4504953" cy="209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140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4A7D5-179A-4853-B1CE-91EE2D061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dirty="0">
                <a:solidFill>
                  <a:srgbClr val="55595A"/>
                </a:solidFill>
                <a:latin typeface="Bebas neue" panose="020B0606020202050201" pitchFamily="34" charset="0"/>
                <a:ea typeface="Lato" panose="020F0502020204030203" pitchFamily="34" charset="0"/>
                <a:cs typeface="Lato" panose="020F0502020204030203" pitchFamily="34" charset="0"/>
              </a:rPr>
              <a:t>The safe car wash app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6EC8C-F468-42B7-BB6F-531F1B30A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6248400" cy="4351338"/>
          </a:xfrm>
        </p:spPr>
        <p:txBody>
          <a:bodyPr>
            <a:normAutofit/>
          </a:bodyPr>
          <a:lstStyle/>
          <a:p>
            <a:pPr>
              <a:buClr>
                <a:srgbClr val="F9C802"/>
              </a:buClr>
            </a:pPr>
            <a:r>
              <a:rPr lang="en-GB" dirty="0">
                <a:solidFill>
                  <a:srgbClr val="55595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Estimated 19,000 unregulated hand car washes in the UK.</a:t>
            </a:r>
          </a:p>
          <a:p>
            <a:pPr>
              <a:buClr>
                <a:srgbClr val="F9C802"/>
              </a:buClr>
            </a:pPr>
            <a:r>
              <a:rPr lang="en-GB" dirty="0">
                <a:solidFill>
                  <a:srgbClr val="55595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Many unregulated sites are suspected of being used for people trafficking and/or exploitation.</a:t>
            </a:r>
          </a:p>
          <a:p>
            <a:pPr>
              <a:buClr>
                <a:srgbClr val="F9C802"/>
              </a:buClr>
            </a:pPr>
            <a:r>
              <a:rPr lang="en-GB" dirty="0">
                <a:solidFill>
                  <a:srgbClr val="55595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Download the Safe Car Wash App to report concerns you might have when using hand car washes. 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695D6CB-938B-4BF7-98AE-5C6CBC077B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213" y="5862923"/>
            <a:ext cx="2574747" cy="1195044"/>
          </a:xfrm>
          <a:prstGeom prst="rect">
            <a:avLst/>
          </a:prstGeom>
          <a:noFill/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250CB2A7-8A05-4DE7-A36E-BA1D7C6AAE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29" y="6039169"/>
            <a:ext cx="1855112" cy="6551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8D4746-3E7C-492C-A99E-54C1E3A40B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930" y="365130"/>
            <a:ext cx="2228191" cy="14785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CC394C-837F-46A0-85CE-390626B24D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4818" y="2508423"/>
            <a:ext cx="4602879" cy="238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979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8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221061-585F-4866-9F98-A5F957942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134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7200" dirty="0">
                <a:solidFill>
                  <a:srgbClr val="5B5F60"/>
                </a:solidFill>
                <a:latin typeface="Bebas Neue" panose="020B0606020202050201" pitchFamily="34" charset="0"/>
              </a:rPr>
              <a:t>Any questions?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355565-A39E-44D3-A620-14E287FDCC09}"/>
              </a:ext>
            </a:extLst>
          </p:cNvPr>
          <p:cNvSpPr txBox="1"/>
          <p:nvPr/>
        </p:nvSpPr>
        <p:spPr>
          <a:xfrm>
            <a:off x="2019418" y="2196813"/>
            <a:ext cx="8153164" cy="1384995"/>
          </a:xfrm>
          <a:prstGeom prst="rect">
            <a:avLst/>
          </a:prstGeom>
          <a:solidFill>
            <a:srgbClr val="F9C802"/>
          </a:solidFill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5595A"/>
                </a:solidFill>
                <a:effectLst/>
                <a:uLnTx/>
                <a:uFillTx/>
                <a:latin typeface="Bebas neue" panose="020B0606020202050201" pitchFamily="34" charset="0"/>
                <a:ea typeface="Lato" panose="020F0502020204030203" pitchFamily="34" charset="0"/>
                <a:cs typeface="Lato" panose="020F0502020204030203" pitchFamily="34" charset="0"/>
              </a:rPr>
              <a:t>What to do if you suspect someone is a victim of modern slavery: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5595A"/>
                </a:solidFill>
                <a:effectLst/>
                <a:uLnTx/>
                <a:uFillTx/>
                <a:latin typeface="Bebas neue" panose="020B0606020202050201" pitchFamily="34" charset="0"/>
                <a:ea typeface="Lato" panose="020F0502020204030203" pitchFamily="34" charset="0"/>
                <a:cs typeface="Lato" panose="020F0502020204030203" pitchFamily="34" charset="0"/>
              </a:rPr>
              <a:t>In an emergency call 999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5595A"/>
                </a:solidFill>
                <a:effectLst/>
                <a:uLnTx/>
                <a:uFillTx/>
                <a:latin typeface="Bebas neue" panose="020B0606020202050201" pitchFamily="34" charset="0"/>
                <a:ea typeface="Lato" panose="020F0502020204030203" pitchFamily="34" charset="0"/>
                <a:cs typeface="Lato" panose="020F0502020204030203" pitchFamily="34" charset="0"/>
              </a:rPr>
              <a:t>Report concerns to the Modern Slavery Helpline: 08000 121 700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3C0FDF-396E-448E-AAE7-B8AFFFBD56A9}"/>
              </a:ext>
            </a:extLst>
          </p:cNvPr>
          <p:cNvSpPr/>
          <p:nvPr/>
        </p:nvSpPr>
        <p:spPr>
          <a:xfrm>
            <a:off x="9339532" y="0"/>
            <a:ext cx="2852468" cy="10294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162013-9572-4E5D-9C58-F6C45B608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479" y="-125802"/>
            <a:ext cx="3062573" cy="12810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F593C64-9434-4268-BEE9-48C141D42859}"/>
              </a:ext>
            </a:extLst>
          </p:cNvPr>
          <p:cNvSpPr txBox="1"/>
          <p:nvPr/>
        </p:nvSpPr>
        <p:spPr>
          <a:xfrm>
            <a:off x="2989671" y="3776224"/>
            <a:ext cx="6212658" cy="1219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bas Neue" panose="020B0606020202050201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 up to The Clewer Initiative newsletter at: </a:t>
            </a:r>
            <a:r>
              <a:rPr kumimoji="0" lang="en-GB" sz="24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bas Neue" panose="020B0606020202050201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http://eepurl.com/cQfZYT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bas Neue" panose="020B0606020202050201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58AE1986-16F8-414A-8B25-09F70BA1EC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441" y="4905648"/>
            <a:ext cx="2969118" cy="148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412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24F62-959F-4617-887D-B53B6780E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dirty="0">
                <a:solidFill>
                  <a:srgbClr val="5B5F60"/>
                </a:solidFill>
                <a:latin typeface="Bebas Neue" panose="020B0606020202050201" pitchFamily="34" charset="0"/>
              </a:rPr>
              <a:t>RURAL or urban?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C4421-D530-40F6-8360-13A9ABAD3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9149" y="1606808"/>
            <a:ext cx="5692254" cy="4351338"/>
          </a:xfrm>
        </p:spPr>
        <p:txBody>
          <a:bodyPr/>
          <a:lstStyle/>
          <a:p>
            <a:pPr marL="0" indent="0">
              <a:buClr>
                <a:srgbClr val="F9C802"/>
              </a:buClr>
              <a:buNone/>
            </a:pPr>
            <a:r>
              <a:rPr lang="en-GB" dirty="0">
                <a:solidFill>
                  <a:srgbClr val="5B5F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</a:t>
            </a:r>
          </a:p>
          <a:p>
            <a:pPr marL="0" indent="0">
              <a:buClr>
                <a:srgbClr val="F9C802"/>
              </a:buClr>
              <a:buNone/>
            </a:pPr>
            <a:endParaRPr lang="en-GB" dirty="0">
              <a:solidFill>
                <a:srgbClr val="5B5F6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Clr>
                <a:srgbClr val="F9C802"/>
              </a:buClr>
              <a:buNone/>
            </a:pPr>
            <a:r>
              <a:rPr lang="en-GB" sz="4400" dirty="0">
                <a:solidFill>
                  <a:srgbClr val="5B5F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 rural area is not just fields…</a:t>
            </a:r>
          </a:p>
          <a:p>
            <a:pPr marL="0" indent="0">
              <a:buClr>
                <a:srgbClr val="F9C802"/>
              </a:buClr>
              <a:buNone/>
            </a:pPr>
            <a:endParaRPr lang="en-GB" dirty="0">
              <a:solidFill>
                <a:srgbClr val="5B5F6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Clr>
                <a:srgbClr val="F9C802"/>
              </a:buClr>
              <a:buNone/>
            </a:pPr>
            <a:endParaRPr lang="en-GB" dirty="0">
              <a:solidFill>
                <a:srgbClr val="5B5F6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C87AEE-5D46-477C-88BF-E20EBC1523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015" y="5697693"/>
            <a:ext cx="3062573" cy="12810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40B701-D736-4519-99A2-4192E44A3E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2370" y="1552224"/>
            <a:ext cx="3574931" cy="20091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8A42DB-2E1F-4D2D-828A-6A5AABCED3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2370" y="3849676"/>
            <a:ext cx="3578924" cy="191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449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24F62-959F-4617-887D-B53B6780E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dirty="0">
                <a:solidFill>
                  <a:srgbClr val="5B5F60"/>
                </a:solidFill>
                <a:latin typeface="Bebas Neue" panose="020B0606020202050201" pitchFamily="34" charset="0"/>
              </a:rPr>
              <a:t>UNDERREPORTING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C4421-D530-40F6-8360-13A9ABAD3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9149" y="1606808"/>
            <a:ext cx="5692254" cy="4351338"/>
          </a:xfrm>
        </p:spPr>
        <p:txBody>
          <a:bodyPr/>
          <a:lstStyle/>
          <a:p>
            <a:pPr>
              <a:buClr>
                <a:srgbClr val="F9C802"/>
              </a:buClr>
            </a:pPr>
            <a:r>
              <a:rPr lang="en-GB" dirty="0">
                <a:solidFill>
                  <a:srgbClr val="5B5F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Modern slavery in rural areas is underreported. </a:t>
            </a:r>
          </a:p>
          <a:p>
            <a:pPr>
              <a:buClr>
                <a:srgbClr val="F9C802"/>
              </a:buClr>
            </a:pPr>
            <a:r>
              <a:rPr lang="en-GB" dirty="0">
                <a:solidFill>
                  <a:srgbClr val="5B5F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Percentage comparisons between rural and urban areas evidence this</a:t>
            </a:r>
          </a:p>
          <a:p>
            <a:pPr>
              <a:buClr>
                <a:srgbClr val="F9C802"/>
              </a:buClr>
            </a:pPr>
            <a:r>
              <a:rPr lang="en-GB" dirty="0">
                <a:solidFill>
                  <a:srgbClr val="5B5F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Why?</a:t>
            </a:r>
          </a:p>
          <a:p>
            <a:pPr marL="0" indent="0">
              <a:buClr>
                <a:srgbClr val="F9C802"/>
              </a:buClr>
              <a:buNone/>
            </a:pPr>
            <a:r>
              <a:rPr lang="en-GB" dirty="0">
                <a:solidFill>
                  <a:srgbClr val="5B5F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(</a:t>
            </a:r>
            <a:r>
              <a:rPr lang="en-GB" dirty="0" err="1">
                <a:solidFill>
                  <a:srgbClr val="5B5F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</a:t>
            </a:r>
            <a:r>
              <a:rPr lang="en-GB" dirty="0">
                <a:solidFill>
                  <a:srgbClr val="5B5F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)difficulties with observation</a:t>
            </a:r>
          </a:p>
          <a:p>
            <a:pPr marL="0" indent="0">
              <a:buClr>
                <a:srgbClr val="F9C802"/>
              </a:buClr>
              <a:buNone/>
            </a:pPr>
            <a:r>
              <a:rPr lang="en-GB" dirty="0">
                <a:solidFill>
                  <a:srgbClr val="5B5F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(ii)creation of partnerships</a:t>
            </a:r>
          </a:p>
          <a:p>
            <a:pPr marL="0" indent="0">
              <a:buClr>
                <a:srgbClr val="F9C802"/>
              </a:buClr>
              <a:buNone/>
            </a:pPr>
            <a:r>
              <a:rPr lang="en-GB" dirty="0">
                <a:solidFill>
                  <a:srgbClr val="5B5F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(iii)it </a:t>
            </a:r>
            <a:r>
              <a:rPr lang="en-GB">
                <a:solidFill>
                  <a:srgbClr val="5B5F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doesn’t happen here?</a:t>
            </a:r>
            <a:endParaRPr lang="en-GB" dirty="0">
              <a:solidFill>
                <a:srgbClr val="5B5F6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C87AEE-5D46-477C-88BF-E20EBC1523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015" y="5697693"/>
            <a:ext cx="3062573" cy="12810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40B701-D736-4519-99A2-4192E44A3E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2370" y="1552224"/>
            <a:ext cx="3574931" cy="20091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8A42DB-2E1F-4D2D-828A-6A5AABCED3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2370" y="3849676"/>
            <a:ext cx="3578924" cy="191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549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24F62-959F-4617-887D-B53B6780E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dirty="0">
                <a:solidFill>
                  <a:srgbClr val="5B5F60"/>
                </a:solidFill>
                <a:latin typeface="Bebas Neue" panose="020B0606020202050201" pitchFamily="34" charset="0"/>
              </a:rPr>
              <a:t>What is modern slavery?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C4421-D530-40F6-8360-13A9ABAD3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70884" cy="4351338"/>
          </a:xfrm>
        </p:spPr>
        <p:txBody>
          <a:bodyPr/>
          <a:lstStyle/>
          <a:p>
            <a:pPr>
              <a:buClr>
                <a:srgbClr val="F9C802"/>
              </a:buClr>
            </a:pPr>
            <a:r>
              <a:rPr lang="en-GB" dirty="0">
                <a:solidFill>
                  <a:srgbClr val="5B5F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Modern slavery is a hidden crime.</a:t>
            </a:r>
          </a:p>
          <a:p>
            <a:pPr>
              <a:buClr>
                <a:srgbClr val="F9C802"/>
              </a:buClr>
            </a:pPr>
            <a:r>
              <a:rPr lang="en-GB" dirty="0">
                <a:solidFill>
                  <a:srgbClr val="5B5F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There are an estimated 136,000 victims in the UK and 10,627 potential victims found in 2019. </a:t>
            </a:r>
          </a:p>
          <a:p>
            <a:pPr>
              <a:buClr>
                <a:srgbClr val="F9C802"/>
              </a:buClr>
            </a:pPr>
            <a:r>
              <a:rPr lang="en-GB" dirty="0">
                <a:solidFill>
                  <a:srgbClr val="5B5F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Modern Slavery is an umbrella term for all forms of slavery, trafficking and exploitation. </a:t>
            </a:r>
          </a:p>
          <a:p>
            <a:pPr>
              <a:buClr>
                <a:srgbClr val="F9C802"/>
              </a:buClr>
            </a:pPr>
            <a:r>
              <a:rPr lang="en-GB" dirty="0">
                <a:solidFill>
                  <a:srgbClr val="5B5F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Deception- this is at the core of the crime as traffickers make false promises to victims.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C87AEE-5D46-477C-88BF-E20EBC1523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015" y="5697693"/>
            <a:ext cx="3062573" cy="12810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AE0640-CE4B-4B7D-A1CD-0BBFE9C78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1217" y="1740089"/>
            <a:ext cx="2854223" cy="380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18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24F62-959F-4617-887D-B53B6780E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dirty="0">
                <a:solidFill>
                  <a:srgbClr val="5B5F60"/>
                </a:solidFill>
                <a:latin typeface="Bebas Neue" panose="020B0606020202050201" pitchFamily="34" charset="0"/>
              </a:rPr>
              <a:t>What is modern slavery?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C4421-D530-40F6-8360-13A9ABAD39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9C802"/>
              </a:buClr>
            </a:pPr>
            <a:r>
              <a:rPr lang="en-GB" dirty="0">
                <a:solidFill>
                  <a:srgbClr val="5B5F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Traffickers target those who are vulnerable.</a:t>
            </a:r>
          </a:p>
          <a:p>
            <a:pPr>
              <a:buClr>
                <a:srgbClr val="F9C802"/>
              </a:buClr>
            </a:pPr>
            <a:r>
              <a:rPr lang="en-GB" dirty="0">
                <a:solidFill>
                  <a:srgbClr val="5B5F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Victims may be offered jobs and opportunities for a better life. </a:t>
            </a:r>
          </a:p>
          <a:p>
            <a:pPr>
              <a:buClr>
                <a:srgbClr val="F9C802"/>
              </a:buClr>
            </a:pPr>
            <a:r>
              <a:rPr lang="en-GB" dirty="0">
                <a:solidFill>
                  <a:srgbClr val="5B5F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These offers turn out to be a lie and instead they are forced to work in difficult and degrading conditions, with little or no pay. </a:t>
            </a:r>
          </a:p>
          <a:p>
            <a:pPr>
              <a:buClr>
                <a:srgbClr val="F9C802"/>
              </a:buClr>
            </a:pPr>
            <a:r>
              <a:rPr lang="en-GB" dirty="0">
                <a:solidFill>
                  <a:srgbClr val="5B5F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They become trapped in the situation and are controlled by their trafficker, often through threats, violence or a fear of authorities. </a:t>
            </a:r>
          </a:p>
          <a:p>
            <a:pPr>
              <a:buClr>
                <a:srgbClr val="F9C802"/>
              </a:buClr>
            </a:pPr>
            <a:r>
              <a:rPr lang="en-GB" dirty="0">
                <a:solidFill>
                  <a:srgbClr val="5B5F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Modern slavery knows no borders and people of all ages, genders, and races can become victims.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C87AEE-5D46-477C-88BF-E20EBC1523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015" y="5697693"/>
            <a:ext cx="3062573" cy="128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594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24F62-959F-4617-887D-B53B6780E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dirty="0">
                <a:solidFill>
                  <a:srgbClr val="5B5F60"/>
                </a:solidFill>
                <a:latin typeface="Bebas Neue" panose="020B0606020202050201" pitchFamily="34" charset="0"/>
              </a:rPr>
              <a:t>Modern slavery in rural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C4421-D530-40F6-8360-13A9ABAD3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64504" cy="4351338"/>
          </a:xfrm>
        </p:spPr>
        <p:txBody>
          <a:bodyPr numCol="1">
            <a:normAutofit/>
          </a:bodyPr>
          <a:lstStyle/>
          <a:p>
            <a:pPr marL="0" indent="0">
              <a:buClr>
                <a:srgbClr val="F9C802"/>
              </a:buClr>
              <a:buNone/>
            </a:pPr>
            <a:r>
              <a:rPr lang="en-GB" dirty="0">
                <a:solidFill>
                  <a:srgbClr val="5B5F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Here are some of the key sectors at risk of modern slavery in rural areas: </a:t>
            </a:r>
          </a:p>
          <a:p>
            <a:pPr>
              <a:buClr>
                <a:srgbClr val="F9C802"/>
              </a:buClr>
            </a:pPr>
            <a:r>
              <a:rPr lang="en-GB" dirty="0">
                <a:solidFill>
                  <a:srgbClr val="5B5F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agriculture </a:t>
            </a:r>
          </a:p>
          <a:p>
            <a:pPr>
              <a:buClr>
                <a:srgbClr val="F9C802"/>
              </a:buClr>
            </a:pPr>
            <a:r>
              <a:rPr lang="en-GB" dirty="0">
                <a:solidFill>
                  <a:srgbClr val="5B5F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horticulture</a:t>
            </a:r>
          </a:p>
          <a:p>
            <a:pPr>
              <a:buClr>
                <a:srgbClr val="F9C802"/>
              </a:buClr>
            </a:pPr>
            <a:r>
              <a:rPr lang="en-GB" dirty="0">
                <a:solidFill>
                  <a:srgbClr val="5B5F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equestrian</a:t>
            </a:r>
          </a:p>
          <a:p>
            <a:pPr>
              <a:buClr>
                <a:srgbClr val="F9C802"/>
              </a:buClr>
            </a:pPr>
            <a:r>
              <a:rPr lang="en-GB" dirty="0">
                <a:solidFill>
                  <a:srgbClr val="5B5F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food processing, packing and </a:t>
            </a:r>
          </a:p>
          <a:p>
            <a:pPr marL="0" indent="0">
              <a:buClr>
                <a:srgbClr val="F9C802"/>
              </a:buClr>
              <a:buNone/>
            </a:pPr>
            <a:r>
              <a:rPr lang="en-GB" dirty="0">
                <a:solidFill>
                  <a:srgbClr val="5B5F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manufacture</a:t>
            </a:r>
          </a:p>
          <a:p>
            <a:pPr>
              <a:buClr>
                <a:srgbClr val="F9C802"/>
              </a:buClr>
            </a:pPr>
            <a:endParaRPr lang="en-GB" dirty="0">
              <a:solidFill>
                <a:srgbClr val="5B5F6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buClr>
                <a:srgbClr val="F9C802"/>
              </a:buClr>
            </a:pPr>
            <a:endParaRPr lang="en-GB" dirty="0">
              <a:solidFill>
                <a:srgbClr val="5B5F6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buClr>
                <a:srgbClr val="F9C802"/>
              </a:buClr>
            </a:pPr>
            <a:endParaRPr lang="en-GB" dirty="0">
              <a:solidFill>
                <a:srgbClr val="5B5F6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C87AEE-5D46-477C-88BF-E20EBC1523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015" y="5697693"/>
            <a:ext cx="3062573" cy="12810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B105F1-D633-4268-86ED-B0C4BD069EA3}"/>
              </a:ext>
            </a:extLst>
          </p:cNvPr>
          <p:cNvSpPr txBox="1"/>
          <p:nvPr/>
        </p:nvSpPr>
        <p:spPr>
          <a:xfrm>
            <a:off x="6312090" y="2622886"/>
            <a:ext cx="479718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9C80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5B5F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hospitality and tourism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9C80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5B5F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sex work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9C80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5B5F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hand car washes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9C80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5B5F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care sector- home care and residential care</a:t>
            </a:r>
          </a:p>
        </p:txBody>
      </p:sp>
    </p:spTree>
    <p:extLst>
      <p:ext uri="{BB962C8B-B14F-4D97-AF65-F5344CB8AC3E}">
        <p14:creationId xmlns:p14="http://schemas.microsoft.com/office/powerpoint/2010/main" val="1826325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24F62-959F-4617-887D-B53B6780E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dirty="0">
                <a:solidFill>
                  <a:srgbClr val="5B5F60"/>
                </a:solidFill>
                <a:latin typeface="Bebas Neue" panose="020B0606020202050201" pitchFamily="34" charset="0"/>
              </a:rPr>
              <a:t>How can the church help?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C4421-D530-40F6-8360-13A9ABAD3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9149" y="1606808"/>
            <a:ext cx="5692254" cy="4351338"/>
          </a:xfrm>
        </p:spPr>
        <p:txBody>
          <a:bodyPr/>
          <a:lstStyle/>
          <a:p>
            <a:pPr>
              <a:buClr>
                <a:srgbClr val="F9C802"/>
              </a:buClr>
            </a:pPr>
            <a:r>
              <a:rPr lang="en-GB" dirty="0">
                <a:solidFill>
                  <a:srgbClr val="5B5F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 believe that slavery can only be eradicated at a community level</a:t>
            </a:r>
          </a:p>
          <a:p>
            <a:pPr>
              <a:buClr>
                <a:srgbClr val="F9C802"/>
              </a:buClr>
            </a:pPr>
            <a:r>
              <a:rPr lang="en-GB" dirty="0">
                <a:solidFill>
                  <a:srgbClr val="5B5F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Churches are part of their community</a:t>
            </a:r>
          </a:p>
          <a:p>
            <a:pPr>
              <a:buClr>
                <a:srgbClr val="F9C802"/>
              </a:buClr>
            </a:pPr>
            <a:r>
              <a:rPr lang="en-GB" dirty="0">
                <a:solidFill>
                  <a:srgbClr val="5B5F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Churches are frequently in contact with the most vulnerable</a:t>
            </a:r>
          </a:p>
          <a:p>
            <a:pPr>
              <a:buClr>
                <a:srgbClr val="F9C802"/>
              </a:buClr>
            </a:pPr>
            <a:r>
              <a:rPr lang="en-GB" dirty="0">
                <a:solidFill>
                  <a:srgbClr val="5B5F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Churches have a convening power</a:t>
            </a:r>
          </a:p>
          <a:p>
            <a:pPr marL="0" indent="0">
              <a:buClr>
                <a:srgbClr val="F9C802"/>
              </a:buClr>
              <a:buNone/>
            </a:pPr>
            <a:endParaRPr lang="en-GB" dirty="0">
              <a:solidFill>
                <a:srgbClr val="5B5F6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C87AEE-5D46-477C-88BF-E20EBC1523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015" y="5697693"/>
            <a:ext cx="3062573" cy="128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067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24F62-959F-4617-887D-B53B6780E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dirty="0">
                <a:solidFill>
                  <a:srgbClr val="5B5F60"/>
                </a:solidFill>
                <a:latin typeface="Bebas Neue" panose="020B0606020202050201" pitchFamily="34" charset="0"/>
              </a:rPr>
              <a:t>What can we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C4421-D530-40F6-8360-13A9ABAD3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784" y="1429233"/>
            <a:ext cx="10871579" cy="4351338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Clr>
                <a:srgbClr val="F9C802"/>
              </a:buClr>
              <a:buNone/>
            </a:pPr>
            <a:r>
              <a:rPr lang="en-GB" sz="10800" b="1" dirty="0">
                <a:solidFill>
                  <a:srgbClr val="5B5F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Learn to spot the signs:</a:t>
            </a:r>
          </a:p>
          <a:p>
            <a:pPr>
              <a:lnSpc>
                <a:spcPct val="120000"/>
              </a:lnSpc>
              <a:buClr>
                <a:srgbClr val="F9C802"/>
              </a:buClr>
            </a:pPr>
            <a:r>
              <a:rPr lang="en-GB" sz="10800" dirty="0">
                <a:solidFill>
                  <a:srgbClr val="5B5F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Modern slavery could be happening in our local areas, so it important to be able to spot the signs. </a:t>
            </a:r>
          </a:p>
          <a:p>
            <a:pPr>
              <a:lnSpc>
                <a:spcPct val="120000"/>
              </a:lnSpc>
              <a:buClr>
                <a:srgbClr val="F9C802"/>
              </a:buClr>
            </a:pPr>
            <a:r>
              <a:rPr lang="en-GB" sz="10800" dirty="0">
                <a:solidFill>
                  <a:srgbClr val="5B5F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Download a card for your wallet from The Clewer initiative website that has the signs to remember: </a:t>
            </a:r>
          </a:p>
          <a:p>
            <a:pPr marL="0" indent="0">
              <a:lnSpc>
                <a:spcPct val="120000"/>
              </a:lnSpc>
              <a:buClr>
                <a:srgbClr val="F9C802"/>
              </a:buClr>
              <a:buNone/>
            </a:pPr>
            <a:r>
              <a:rPr lang="en-GB" sz="10800" dirty="0">
                <a:solidFill>
                  <a:srgbClr val="5B5F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2"/>
              </a:rPr>
              <a:t> www.theclewerinitiative.org/resources</a:t>
            </a:r>
            <a:endParaRPr lang="en-GB" sz="10800" dirty="0">
              <a:solidFill>
                <a:srgbClr val="5B5F6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lnSpc>
                <a:spcPct val="120000"/>
              </a:lnSpc>
              <a:buClr>
                <a:srgbClr val="F9C802"/>
              </a:buClr>
              <a:buNone/>
            </a:pPr>
            <a:r>
              <a:rPr lang="en-GB" sz="10800" b="1" dirty="0">
                <a:solidFill>
                  <a:srgbClr val="5B5F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‘Slavery-proof’ our church projects:</a:t>
            </a:r>
          </a:p>
          <a:p>
            <a:pPr>
              <a:lnSpc>
                <a:spcPct val="120000"/>
              </a:lnSpc>
              <a:buClr>
                <a:srgbClr val="F9C802"/>
              </a:buClr>
            </a:pPr>
            <a:r>
              <a:rPr lang="en-GB" sz="10800" dirty="0">
                <a:solidFill>
                  <a:srgbClr val="5B5F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Include training on modern slavery for volunteers at food banks or homeless shelters and other work involving vulnerable people. </a:t>
            </a:r>
          </a:p>
          <a:p>
            <a:pPr marL="0" indent="0">
              <a:buClr>
                <a:srgbClr val="F9C802"/>
              </a:buClr>
              <a:buNone/>
            </a:pPr>
            <a:endParaRPr lang="en-GB" dirty="0">
              <a:solidFill>
                <a:srgbClr val="5B5F6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Clr>
                <a:srgbClr val="F9C802"/>
              </a:buClr>
              <a:buNone/>
            </a:pPr>
            <a:endParaRPr lang="en-GB" dirty="0">
              <a:solidFill>
                <a:srgbClr val="5B5F6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buClr>
                <a:srgbClr val="F9C802"/>
              </a:buClr>
            </a:pPr>
            <a:endParaRPr lang="en-GB" dirty="0">
              <a:solidFill>
                <a:srgbClr val="5B5F6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buClr>
                <a:srgbClr val="F9C802"/>
              </a:buClr>
            </a:pPr>
            <a:endParaRPr lang="en-GB" dirty="0">
              <a:solidFill>
                <a:srgbClr val="5B5F6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buClr>
                <a:srgbClr val="F9C802"/>
              </a:buClr>
            </a:pPr>
            <a:endParaRPr lang="en-GB" dirty="0">
              <a:solidFill>
                <a:srgbClr val="5B5F6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C87AEE-5D46-477C-88BF-E20EBC1523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895" y="5671389"/>
            <a:ext cx="3062573" cy="128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334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24F62-959F-4617-887D-B53B6780E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dirty="0">
                <a:solidFill>
                  <a:srgbClr val="5B5F60"/>
                </a:solidFill>
                <a:latin typeface="Bebas Neue" panose="020B0606020202050201" pitchFamily="34" charset="0"/>
              </a:rPr>
              <a:t>Farm work welfare app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C4421-D530-40F6-8360-13A9ABAD3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490" y="3838407"/>
            <a:ext cx="6155478" cy="2129160"/>
          </a:xfrm>
        </p:spPr>
        <p:txBody>
          <a:bodyPr>
            <a:normAutofit/>
          </a:bodyPr>
          <a:lstStyle/>
          <a:p>
            <a:pPr marL="0" indent="0">
              <a:buClr>
                <a:srgbClr val="F9C802"/>
              </a:buClr>
              <a:buNone/>
            </a:pPr>
            <a:r>
              <a:rPr lang="en-GB" dirty="0">
                <a:solidFill>
                  <a:srgbClr val="0563C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https://www.dropbox.com/sh/k6fz4devwx77bai/AAC0c4s3m5DgPkgTautFn91ma?dl=0</a:t>
            </a:r>
            <a:r>
              <a:rPr lang="en-GB" dirty="0">
                <a:solidFill>
                  <a:srgbClr val="5B5F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pPr marL="0" indent="0">
              <a:buClr>
                <a:srgbClr val="F9C802"/>
              </a:buClr>
              <a:buNone/>
            </a:pPr>
            <a:endParaRPr lang="en-GB" dirty="0">
              <a:solidFill>
                <a:srgbClr val="5B5F6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buClr>
                <a:srgbClr val="F9C802"/>
              </a:buClr>
            </a:pPr>
            <a:endParaRPr lang="en-GB" dirty="0">
              <a:solidFill>
                <a:srgbClr val="5B5F6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buClr>
                <a:srgbClr val="F9C802"/>
              </a:buClr>
            </a:pPr>
            <a:endParaRPr lang="en-GB" dirty="0">
              <a:solidFill>
                <a:srgbClr val="5B5F6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C87AEE-5D46-477C-88BF-E20EBC1523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015" y="5697693"/>
            <a:ext cx="3062573" cy="1281022"/>
          </a:xfrm>
          <a:prstGeom prst="rect">
            <a:avLst/>
          </a:prstGeom>
        </p:spPr>
      </p:pic>
      <p:sp>
        <p:nvSpPr>
          <p:cNvPr id="5" name="AutoShape 2">
            <a:extLst>
              <a:ext uri="{FF2B5EF4-FFF2-40B4-BE49-F238E27FC236}">
                <a16:creationId xmlns:a16="http://schemas.microsoft.com/office/drawing/2014/main" id="{4D84119F-FFF2-4381-B889-376A02A553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1812758"/>
            <a:ext cx="1768642" cy="176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07AD74-2C89-4A06-A5C0-4D95C6A4FF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4257" y="1552054"/>
            <a:ext cx="4139543" cy="4145639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FD98024-97B0-4AA2-802F-A9CF55F8DAD1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5586663" cy="1877845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9C802"/>
              </a:buClr>
            </a:pPr>
            <a:r>
              <a:rPr lang="en-GB" dirty="0">
                <a:solidFill>
                  <a:srgbClr val="5B5F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following link contains resources for the Farm Work Welfare App to be shared on social media: </a:t>
            </a:r>
          </a:p>
        </p:txBody>
      </p:sp>
    </p:spTree>
    <p:extLst>
      <p:ext uri="{BB962C8B-B14F-4D97-AF65-F5344CB8AC3E}">
        <p14:creationId xmlns:p14="http://schemas.microsoft.com/office/powerpoint/2010/main" val="136388924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5EDAE7AB166A4CACE6BBDF53FEBCE6" ma:contentTypeVersion="12" ma:contentTypeDescription="Create a new document." ma:contentTypeScope="" ma:versionID="fed47329f9e90cbcd7d6c4fe3781b0d8">
  <xsd:schema xmlns:xsd="http://www.w3.org/2001/XMLSchema" xmlns:xs="http://www.w3.org/2001/XMLSchema" xmlns:p="http://schemas.microsoft.com/office/2006/metadata/properties" xmlns:ns3="bbdf7f8e-d564-4985-b170-78426589c2c5" xmlns:ns4="a519be6d-0ef2-4a34-8f67-cda3e763dc72" targetNamespace="http://schemas.microsoft.com/office/2006/metadata/properties" ma:root="true" ma:fieldsID="bfb59da0de9959d42f7178276bdf002c" ns3:_="" ns4:_="">
    <xsd:import namespace="bbdf7f8e-d564-4985-b170-78426589c2c5"/>
    <xsd:import namespace="a519be6d-0ef2-4a34-8f67-cda3e763dc7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df7f8e-d564-4985-b170-78426589c2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19be6d-0ef2-4a34-8f67-cda3e763dc72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EB01DCB-6E09-4C0A-B4AB-A73FB94D8A1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E163A14-3844-4B2C-9B90-4167F29238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df7f8e-d564-4985-b170-78426589c2c5"/>
    <ds:schemaRef ds:uri="a519be6d-0ef2-4a34-8f67-cda3e763dc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3BAD863-1122-4231-A79E-B85B86CE1212}">
  <ds:schemaRefs>
    <ds:schemaRef ds:uri="http://purl.org/dc/dcmitype/"/>
    <ds:schemaRef ds:uri="bbdf7f8e-d564-4985-b170-78426589c2c5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a519be6d-0ef2-4a34-8f67-cda3e763dc72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4449</TotalTime>
  <Words>526</Words>
  <Application>Microsoft Office PowerPoint</Application>
  <PresentationFormat>Widescreen</PresentationFormat>
  <Paragraphs>66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Lato</vt:lpstr>
      <vt:lpstr>Times New Roman</vt:lpstr>
      <vt:lpstr>Calibri</vt:lpstr>
      <vt:lpstr>Arial</vt:lpstr>
      <vt:lpstr>Bebas Neue</vt:lpstr>
      <vt:lpstr>Calibri Light</vt:lpstr>
      <vt:lpstr>Bebas Neue</vt:lpstr>
      <vt:lpstr>1_Office Theme</vt:lpstr>
      <vt:lpstr>Office Theme</vt:lpstr>
      <vt:lpstr>MODERN SLAVERY IN RURAL AREAS</vt:lpstr>
      <vt:lpstr>RURAL or urban?</vt:lpstr>
      <vt:lpstr>UNDERREPORTING</vt:lpstr>
      <vt:lpstr>What is modern slavery? </vt:lpstr>
      <vt:lpstr>What is modern slavery?</vt:lpstr>
      <vt:lpstr>Modern slavery in rural areas</vt:lpstr>
      <vt:lpstr>How can the church help?</vt:lpstr>
      <vt:lpstr>What can we do?</vt:lpstr>
      <vt:lpstr>Farm work welfare app</vt:lpstr>
      <vt:lpstr>The safe car wash app</vt:lpstr>
      <vt:lpstr>Any 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Amy Bishop</dc:creator>
  <cp:lastModifiedBy>Deborah Fisher</cp:lastModifiedBy>
  <cp:revision>9</cp:revision>
  <dcterms:created xsi:type="dcterms:W3CDTF">2020-09-22T10:23:34Z</dcterms:created>
  <dcterms:modified xsi:type="dcterms:W3CDTF">2020-09-29T12:08:59Z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0x010100645EDAE7AB166A4CACE6BBDF53FEBCE6</vt:lpwstr>
  </property>
</Properties>
</file>