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23"/>
  </p:notesMasterIdLst>
  <p:sldIdLst>
    <p:sldId id="257" r:id="rId2"/>
    <p:sldId id="258" r:id="rId3"/>
    <p:sldId id="273" r:id="rId4"/>
    <p:sldId id="259" r:id="rId5"/>
    <p:sldId id="260" r:id="rId6"/>
    <p:sldId id="261" r:id="rId7"/>
    <p:sldId id="262" r:id="rId8"/>
    <p:sldId id="284" r:id="rId9"/>
    <p:sldId id="263" r:id="rId10"/>
    <p:sldId id="265" r:id="rId11"/>
    <p:sldId id="281" r:id="rId12"/>
    <p:sldId id="282" r:id="rId13"/>
    <p:sldId id="278" r:id="rId14"/>
    <p:sldId id="286" r:id="rId15"/>
    <p:sldId id="291" r:id="rId16"/>
    <p:sldId id="292" r:id="rId17"/>
    <p:sldId id="268" r:id="rId18"/>
    <p:sldId id="296" r:id="rId19"/>
    <p:sldId id="299" r:id="rId20"/>
    <p:sldId id="300" r:id="rId21"/>
    <p:sldId id="28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dearJoe 5 CASUAL" panose="02000400000000000000" pitchFamily="50" charset="0"/>
      <p:regular r:id="rId30"/>
    </p:embeddedFont>
    <p:embeddedFont>
      <p:font typeface="Eveleth Clean Thin" panose="02010304020200000003" pitchFamily="50" charset="0"/>
      <p:bold r:id="rId31"/>
    </p:embeddedFont>
    <p:embeddedFont>
      <p:font typeface="Eveleth Dot Light" panose="02010A04020200000003" pitchFamily="50"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A9A763-4B82-4F01-8C0F-B761A7C3C4FB}">
          <p14:sldIdLst>
            <p14:sldId id="257"/>
            <p14:sldId id="258"/>
            <p14:sldId id="273"/>
            <p14:sldId id="259"/>
            <p14:sldId id="260"/>
            <p14:sldId id="261"/>
            <p14:sldId id="262"/>
            <p14:sldId id="284"/>
            <p14:sldId id="263"/>
            <p14:sldId id="265"/>
            <p14:sldId id="281"/>
            <p14:sldId id="282"/>
            <p14:sldId id="278"/>
            <p14:sldId id="286"/>
            <p14:sldId id="291"/>
            <p14:sldId id="292"/>
            <p14:sldId id="268"/>
            <p14:sldId id="296"/>
            <p14:sldId id="299"/>
            <p14:sldId id="300"/>
            <p14:sldId id="288"/>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C26"/>
    <a:srgbClr val="008751"/>
    <a:srgbClr val="424242"/>
    <a:srgbClr val="FF5436"/>
    <a:srgbClr val="FF5C36"/>
    <a:srgbClr val="FF8636"/>
    <a:srgbClr val="2381D3"/>
    <a:srgbClr val="00ADEF"/>
    <a:srgbClr val="3CB77B"/>
    <a:srgbClr val="DAE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6"/>
    <p:restoredTop sz="90549" autoAdjust="0"/>
  </p:normalViewPr>
  <p:slideViewPr>
    <p:cSldViewPr snapToGrid="0" snapToObjects="1">
      <p:cViewPr varScale="1">
        <p:scale>
          <a:sx n="64" d="100"/>
          <a:sy n="64" d="100"/>
        </p:scale>
        <p:origin x="86" y="38"/>
      </p:cViewPr>
      <p:guideLst>
        <p:guide pos="3840"/>
        <p:guide orient="horz" pos="2160"/>
      </p:guideLst>
    </p:cSldViewPr>
  </p:slideViewPr>
  <p:notesTextViewPr>
    <p:cViewPr>
      <p:scale>
        <a:sx n="75" d="100"/>
        <a:sy n="75" d="100"/>
      </p:scale>
      <p:origin x="0" y="-61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2DD56-8C3A-3A4C-AC6F-72FDC44F5404}" type="datetimeFigureOut">
              <a:rPr lang="en-GB" smtClean="0"/>
              <a:t>09/10/2019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88900-6B2F-804E-88EC-4DF05AEC2879}" type="slidenum">
              <a:rPr lang="en-GB" smtClean="0"/>
              <a:t>‹#›</a:t>
            </a:fld>
            <a:endParaRPr lang="en-GB"/>
          </a:p>
        </p:txBody>
      </p:sp>
    </p:spTree>
    <p:extLst>
      <p:ext uri="{BB962C8B-B14F-4D97-AF65-F5344CB8AC3E}">
        <p14:creationId xmlns:p14="http://schemas.microsoft.com/office/powerpoint/2010/main" val="358295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Introduce myself</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Outline of this talk: A bit about what we do, who we’re working with and the challenges that we’re responding to; Then reflect a bit on what it means to put principles into action, how do we do that?; Talk about some of the Christian values that underpin our work – where they come from and how we’re trying to put them into action.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As I describe what we do, I’d encourage you to listen out for clues as to what our values are, what some of the principles that inform our work might be – part way thought there will be an opportunity to offer your suggestions….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fld id="{07C88900-6B2F-804E-88EC-4DF05AEC2879}" type="slidenum">
              <a:rPr lang="en-GB" smtClean="0"/>
              <a:t>1</a:t>
            </a:fld>
            <a:endParaRPr lang="en-GB"/>
          </a:p>
        </p:txBody>
      </p:sp>
    </p:spTree>
    <p:extLst>
      <p:ext uri="{BB962C8B-B14F-4D97-AF65-F5344CB8AC3E}">
        <p14:creationId xmlns:p14="http://schemas.microsoft.com/office/powerpoint/2010/main" val="1736745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More than a third of people referred to a Trussell Trust food bank last year were referred because their income does not cover the cost of essentials. A further 20% were in crisis due to benefit delays, and 17% due to benefit changes.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Universal Credit is not the only benefit payment people referred to food banks experience problems with, but it is a key driver behind increased food bank use. A big problem with Universal Credit is that everyone who applies has to wait at least five weeks for a full payment - with some waiting even longer. This is leaving many people without enough money to cover the basics. Even when they receive their payments, for many this does not cover the cost of living - just 8% of people surveyed at food banks in the Trussell Trust’s network said that their full Universal Credit payment met their living costs.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benefits freeze and cuts to local welfare are also having an impact. The cost of living is rising, particularly for housing, but benefits are not keeping up and people’s income simply does not cover the costs they need to meet. For people in work, many are finding that low-paid and insecure jobs aren’t paying the bills - four million people in work are also living in poverty.  </a:t>
            </a:r>
          </a:p>
        </p:txBody>
      </p:sp>
      <p:sp>
        <p:nvSpPr>
          <p:cNvPr id="4" name="Slide Number Placeholder 3"/>
          <p:cNvSpPr>
            <a:spLocks noGrp="1"/>
          </p:cNvSpPr>
          <p:nvPr>
            <p:ph type="sldNum" sz="quarter" idx="5"/>
          </p:nvPr>
        </p:nvSpPr>
        <p:spPr/>
        <p:txBody>
          <a:bodyPr/>
          <a:lstStyle/>
          <a:p>
            <a:fld id="{07C88900-6B2F-804E-88EC-4DF05AEC2879}" type="slidenum">
              <a:rPr lang="en-GB" smtClean="0"/>
              <a:t>10</a:t>
            </a:fld>
            <a:endParaRPr lang="en-GB"/>
          </a:p>
        </p:txBody>
      </p:sp>
    </p:spTree>
    <p:extLst>
      <p:ext uri="{BB962C8B-B14F-4D97-AF65-F5344CB8AC3E}">
        <p14:creationId xmlns:p14="http://schemas.microsoft.com/office/powerpoint/2010/main" val="285986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we’ve been through a process of reflecting on our values, and on the Christian principles that underpin our work, and that we’ve asked our staff and volunteers to contribute to this.</a:t>
            </a:r>
          </a:p>
          <a:p>
            <a:r>
              <a:rPr lang="en-GB" dirty="0"/>
              <a:t>Ask people to guess what they think some of our values might be, based on what they’ve just heard….</a:t>
            </a:r>
          </a:p>
          <a:p>
            <a:r>
              <a:rPr lang="en-GB" dirty="0"/>
              <a:t>Then share that these are the values that seem to come out most strongly as being important within our food bank network and our core team…</a:t>
            </a:r>
          </a:p>
          <a:p>
            <a:r>
              <a:rPr lang="en-GB" dirty="0"/>
              <a:t>But putting values into practice isn’t always straightforward or easy is it?</a:t>
            </a:r>
          </a:p>
          <a:p>
            <a:endParaRPr lang="en-GB" dirty="0"/>
          </a:p>
        </p:txBody>
      </p:sp>
      <p:sp>
        <p:nvSpPr>
          <p:cNvPr id="4" name="Slide Number Placeholder 3"/>
          <p:cNvSpPr>
            <a:spLocks noGrp="1"/>
          </p:cNvSpPr>
          <p:nvPr>
            <p:ph type="sldNum" sz="quarter" idx="5"/>
          </p:nvPr>
        </p:nvSpPr>
        <p:spPr/>
        <p:txBody>
          <a:bodyPr/>
          <a:lstStyle/>
          <a:p>
            <a:fld id="{07C88900-6B2F-804E-88EC-4DF05AEC2879}" type="slidenum">
              <a:rPr lang="en-GB" smtClean="0"/>
              <a:t>11</a:t>
            </a:fld>
            <a:endParaRPr lang="en-GB"/>
          </a:p>
        </p:txBody>
      </p:sp>
    </p:spTree>
    <p:extLst>
      <p:ext uri="{BB962C8B-B14F-4D97-AF65-F5344CB8AC3E}">
        <p14:creationId xmlns:p14="http://schemas.microsoft.com/office/powerpoint/2010/main" val="1681540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my background in research. When I was training I heard a talk by someone who was both an academic and a Christian, about how their Christian faith influenced their work. Being an academic, they of course had a theory, a model, for this, which I found quite helpful. It’s a very simple model, which is probably why it was memorable, but also I think simple ideas can often be the most powerful.</a:t>
            </a:r>
          </a:p>
          <a:p>
            <a:r>
              <a:rPr lang="en-GB" dirty="0"/>
              <a:t>He said that he sought for his faith to influence </a:t>
            </a:r>
            <a:r>
              <a:rPr lang="en-GB" i="1" dirty="0"/>
              <a:t>what</a:t>
            </a:r>
            <a:r>
              <a:rPr lang="en-GB" dirty="0"/>
              <a:t> he did – he was studying French philosophers – </a:t>
            </a:r>
            <a:r>
              <a:rPr lang="en-GB" i="1" dirty="0"/>
              <a:t>how </a:t>
            </a:r>
            <a:r>
              <a:rPr lang="en-GB" i="0" dirty="0"/>
              <a:t>he did it– not just in terms of taking an ethical approach to doing research, but also in terms of kinds of relationships he built with his colleagues and students, and </a:t>
            </a:r>
            <a:r>
              <a:rPr lang="en-GB" i="1" dirty="0"/>
              <a:t>why </a:t>
            </a:r>
            <a:r>
              <a:rPr lang="en-GB" i="0" dirty="0"/>
              <a:t>he did it – so that he was being formed and informed by his faith when it came to his motivations, purpose and self-understanding of what he was doing. And I’ve found that this is a model that is just as relevant to food banks as it is to philosophy. And importantly it’s also a model that works for people who are not Christians – the Trussell Trust is an organisation based on Christian principles, lots of our food banks are based in churches, and many of our volunteers are Christians. But we’re also really pleased that food banks are a context in which people who are of no particular religious faith, people from many different Christian denominations and backgrounds, and people of other faiths come together to make a difference in their communities. And so although I’m going to talk in a moment about some of the ‘whys’ that the Christian faith gives us that motivate and guide our work, it’s important to recognise that the shared values that we have can also be supported by other ‘whys’ rooted in different belief systems, and our ability to agree on the values we share is what enables us to work together for the common good. And I think you’ll agree that given the size of the problem of UK poverty that we’ve talked about earlier, building partnerships across sectors, and within our communities is really important. </a:t>
            </a:r>
          </a:p>
          <a:p>
            <a:endParaRPr lang="en-GB" i="0" dirty="0"/>
          </a:p>
          <a:p>
            <a:r>
              <a:rPr lang="en-GB" i="0" dirty="0"/>
              <a:t>So what I want to do now is offer some reflections on the why, the what and the how of these values that are emerging from our food bank network. As I do, I want to be clear that, for all of us I think, putting values into practice is a challenging thing. It isn’t something we get 100% right first time. Often we make mistakes, we try one thing and learn from it and then try it a different way. And this would be true for us as an organisation too, some of our values highlight areas that we can grow in.  For example justice – our policy and research team has grown substantially in the last 2 years to help us rise to the challenge of seeking justice for those affected by the issues we see in our food banks at a local level. </a:t>
            </a:r>
            <a:endParaRPr lang="en-GB" dirty="0"/>
          </a:p>
        </p:txBody>
      </p:sp>
      <p:sp>
        <p:nvSpPr>
          <p:cNvPr id="4" name="Slide Number Placeholder 3"/>
          <p:cNvSpPr>
            <a:spLocks noGrp="1"/>
          </p:cNvSpPr>
          <p:nvPr>
            <p:ph type="sldNum" sz="quarter" idx="5"/>
          </p:nvPr>
        </p:nvSpPr>
        <p:spPr/>
        <p:txBody>
          <a:bodyPr/>
          <a:lstStyle/>
          <a:p>
            <a:fld id="{07C88900-6B2F-804E-88EC-4DF05AEC2879}" type="slidenum">
              <a:rPr lang="en-GB" smtClean="0"/>
              <a:t>12</a:t>
            </a:fld>
            <a:endParaRPr lang="en-GB"/>
          </a:p>
        </p:txBody>
      </p:sp>
    </p:spTree>
    <p:extLst>
      <p:ext uri="{BB962C8B-B14F-4D97-AF65-F5344CB8AC3E}">
        <p14:creationId xmlns:p14="http://schemas.microsoft.com/office/powerpoint/2010/main" val="2237823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Compassion has been defined as….</a:t>
            </a:r>
          </a:p>
          <a:p>
            <a:r>
              <a:rPr lang="en-GB" dirty="0"/>
              <a:t>In the Old Testament we frequently see compassion appear as a characteristic of God…</a:t>
            </a:r>
          </a:p>
        </p:txBody>
      </p:sp>
      <p:sp>
        <p:nvSpPr>
          <p:cNvPr id="4" name="Slide Number Placeholder 3"/>
          <p:cNvSpPr>
            <a:spLocks noGrp="1"/>
          </p:cNvSpPr>
          <p:nvPr>
            <p:ph type="sldNum" sz="quarter" idx="5"/>
          </p:nvPr>
        </p:nvSpPr>
        <p:spPr/>
        <p:txBody>
          <a:bodyPr/>
          <a:lstStyle/>
          <a:p>
            <a:fld id="{07C88900-6B2F-804E-88EC-4DF05AEC2879}" type="slidenum">
              <a:rPr lang="en-GB" smtClean="0"/>
              <a:t>13</a:t>
            </a:fld>
            <a:endParaRPr lang="en-GB"/>
          </a:p>
        </p:txBody>
      </p:sp>
    </p:spTree>
    <p:extLst>
      <p:ext uri="{BB962C8B-B14F-4D97-AF65-F5344CB8AC3E}">
        <p14:creationId xmlns:p14="http://schemas.microsoft.com/office/powerpoint/2010/main" val="122873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Gospel accounts of the life of Jesus also use the word compassion to describe the way he responds to people. And it’s interesting that his compassion is worked out in different kinds of actions at different times, so in this account from Mark’s gospel, Jesus has compassion for a crowd, and his response, his way of helping them, is to teach them many things. In Matthew’s gospel we read a similar account of Jesus’ interaction with a large crowd where his compassion leads him to heal many people there. </a:t>
            </a:r>
          </a:p>
          <a:p>
            <a:r>
              <a:rPr lang="en-GB" dirty="0"/>
              <a:t>And then, as we think about how this applies to our own lives, we see that followers of Jesus are to take on the same characteristics – ‘clothe yourselves with compassion, kindness, humility, gentleness and patience.’</a:t>
            </a:r>
          </a:p>
          <a:p>
            <a:endParaRPr lang="en-GB" dirty="0"/>
          </a:p>
          <a:p>
            <a:r>
              <a:rPr lang="en-GB" sz="1200" dirty="0">
                <a:solidFill>
                  <a:schemeClr val="bg2"/>
                </a:solidFill>
              </a:rPr>
              <a:t>Provision of emergency food for </a:t>
            </a:r>
            <a:br>
              <a:rPr lang="en-GB" sz="1200" dirty="0">
                <a:solidFill>
                  <a:schemeClr val="bg2"/>
                </a:solidFill>
              </a:rPr>
            </a:br>
            <a:r>
              <a:rPr lang="en-GB" sz="1200" dirty="0">
                <a:solidFill>
                  <a:schemeClr val="bg2"/>
                </a:solidFill>
              </a:rPr>
              <a:t>people in crisis</a:t>
            </a:r>
          </a:p>
          <a:p>
            <a:r>
              <a:rPr lang="en-GB" sz="1200" dirty="0">
                <a:solidFill>
                  <a:schemeClr val="bg2"/>
                </a:solidFill>
              </a:rPr>
              <a:t>Welcome and listening ear</a:t>
            </a:r>
          </a:p>
          <a:p>
            <a:r>
              <a:rPr lang="en-GB" sz="1200" dirty="0">
                <a:solidFill>
                  <a:schemeClr val="bg2"/>
                </a:solidFill>
              </a:rPr>
              <a:t>Signposting to other support</a:t>
            </a:r>
          </a:p>
          <a:p>
            <a:endParaRPr lang="en-GB" sz="1200" dirty="0">
              <a:solidFill>
                <a:schemeClr val="bg2"/>
              </a:solidFill>
            </a:endParaRPr>
          </a:p>
          <a:p>
            <a:r>
              <a:rPr lang="en-GB" sz="1200" dirty="0">
                <a:solidFill>
                  <a:schemeClr val="bg2"/>
                </a:solidFill>
              </a:rPr>
              <a:t>How: Making sure we’re actually helping</a:t>
            </a:r>
          </a:p>
          <a:p>
            <a:r>
              <a:rPr lang="en-GB" sz="1200" dirty="0">
                <a:solidFill>
                  <a:schemeClr val="bg2"/>
                </a:solidFill>
              </a:rPr>
              <a:t>Quality of relationships</a:t>
            </a:r>
          </a:p>
          <a:p>
            <a:r>
              <a:rPr lang="en-GB" sz="1200" dirty="0">
                <a:solidFill>
                  <a:schemeClr val="bg2"/>
                </a:solidFill>
              </a:rPr>
              <a:t>Engaging in other ways too</a:t>
            </a:r>
          </a:p>
          <a:p>
            <a:r>
              <a:rPr lang="en-GB" sz="1200" dirty="0">
                <a:solidFill>
                  <a:schemeClr val="bg2"/>
                </a:solidFill>
              </a:rPr>
              <a:t>Care for our staff and volunteers</a:t>
            </a:r>
          </a:p>
          <a:p>
            <a:endParaRPr lang="en-GB" sz="1200" dirty="0">
              <a:solidFill>
                <a:schemeClr val="bg2"/>
              </a:solidFill>
            </a:endParaRPr>
          </a:p>
          <a:p>
            <a:endParaRPr lang="en-GB" dirty="0"/>
          </a:p>
        </p:txBody>
      </p:sp>
      <p:sp>
        <p:nvSpPr>
          <p:cNvPr id="4" name="Slide Number Placeholder 3"/>
          <p:cNvSpPr>
            <a:spLocks noGrp="1"/>
          </p:cNvSpPr>
          <p:nvPr>
            <p:ph type="sldNum" sz="quarter" idx="5"/>
          </p:nvPr>
        </p:nvSpPr>
        <p:spPr/>
        <p:txBody>
          <a:bodyPr/>
          <a:lstStyle/>
          <a:p>
            <a:fld id="{07C88900-6B2F-804E-88EC-4DF05AEC2879}" type="slidenum">
              <a:rPr lang="en-GB" smtClean="0"/>
              <a:t>14</a:t>
            </a:fld>
            <a:endParaRPr lang="en-GB"/>
          </a:p>
        </p:txBody>
      </p:sp>
    </p:spTree>
    <p:extLst>
      <p:ext uri="{BB962C8B-B14F-4D97-AF65-F5344CB8AC3E}">
        <p14:creationId xmlns:p14="http://schemas.microsoft.com/office/powerpoint/2010/main" val="1577923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an anthropological component to human dignity – what God tells us about the nature of humankind, but also a Christological one – about the way Christ shares in our humanity….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88900-6B2F-804E-88EC-4DF05AEC2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93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Participation</a:t>
            </a:r>
          </a:p>
          <a:p>
            <a:r>
              <a:rPr lang="en-GB" dirty="0"/>
              <a:t>We frequently see people who have used food banks themselves becoming volunteers or donating to food banks once they are back on their feet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88900-6B2F-804E-88EC-4DF05AEC2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95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Client Quote</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Donna: “It’s not just food - you’ve got to buy clothes now and then, washing powder and cleaning products. By the time you’ve bought all that and paid your bills you don’t have much left for food; you can’t live like that.” </a:t>
            </a:r>
          </a:p>
          <a:p>
            <a:endParaRPr lang="en-GB" dirty="0"/>
          </a:p>
          <a:p>
            <a:r>
              <a:rPr lang="en-GB" dirty="0"/>
              <a:t>https://</a:t>
            </a:r>
            <a:r>
              <a:rPr lang="en-GB" dirty="0" err="1"/>
              <a:t>www.trusselltrust.org</a:t>
            </a:r>
            <a:r>
              <a:rPr lang="en-GB" dirty="0"/>
              <a:t>/what-we-do/real-stories/donna/</a:t>
            </a:r>
          </a:p>
        </p:txBody>
      </p:sp>
      <p:sp>
        <p:nvSpPr>
          <p:cNvPr id="4" name="Slide Number Placeholder 3"/>
          <p:cNvSpPr>
            <a:spLocks noGrp="1"/>
          </p:cNvSpPr>
          <p:nvPr>
            <p:ph type="sldNum" sz="quarter" idx="5"/>
          </p:nvPr>
        </p:nvSpPr>
        <p:spPr/>
        <p:txBody>
          <a:bodyPr/>
          <a:lstStyle/>
          <a:p>
            <a:fld id="{07C88900-6B2F-804E-88EC-4DF05AEC2879}" type="slidenum">
              <a:rPr lang="en-GB" smtClean="0"/>
              <a:t>17</a:t>
            </a:fld>
            <a:endParaRPr lang="en-GB"/>
          </a:p>
        </p:txBody>
      </p:sp>
    </p:spTree>
    <p:extLst>
      <p:ext uri="{BB962C8B-B14F-4D97-AF65-F5344CB8AC3E}">
        <p14:creationId xmlns:p14="http://schemas.microsoft.com/office/powerpoint/2010/main" val="3594374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Recognition that for each of us, our wellbeing is affected by social and economic structures that are beyond our individual control. So we need to seek to influence those structures, where they are preventing people from experiencing fullness of live. Inequality. </a:t>
            </a:r>
          </a:p>
          <a:p>
            <a:r>
              <a:rPr lang="en-GB" dirty="0"/>
              <a:t>Return to the verse from Psalm 9 highlighted in Pope Francis’ message for the World Day of the Poor – ‘the hope of the poor will not perish for ever’, or another translation reads: ‘the hopes of the poor will not always be crushed’. if we want to be part of building God’s kingdom, alleviating the suffering experienced by people living in poverty, and seeing them find ways out of poverty, it means challenging structural injustices as well as showing compassion in an inter-personal way. And for us at Trussell Trust, this ‘justice’ aspect is absolutely key to our goal of ending the need for food banks in the UK. It isn’t right that problems with the benefits system are causing people to go hungry or pushing them into debt. It isn’t right that people are working and yet find that their wages are insufficient to meet their </a:t>
            </a:r>
            <a:r>
              <a:rPr lang="en-GB" dirty="0" err="1"/>
              <a:t>houselhold’s</a:t>
            </a:r>
            <a:r>
              <a:rPr lang="en-GB" dirty="0"/>
              <a:t> essential living costs. </a:t>
            </a:r>
          </a:p>
          <a:p>
            <a:endParaRPr lang="en-GB" dirty="0"/>
          </a:p>
          <a:p>
            <a:r>
              <a:rPr lang="en-GB" dirty="0"/>
              <a:t>Expertise is part of this – research, evidence, work with govt etc.</a:t>
            </a:r>
          </a:p>
          <a:p>
            <a:endParaRPr lang="en-GB" dirty="0"/>
          </a:p>
          <a:p>
            <a:r>
              <a:rPr lang="en-GB" dirty="0"/>
              <a:t>But there are other ways to get involved too – 5 weeks too long campaign, online petition, writing to MP, meeting with MPs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88900-6B2F-804E-88EC-4DF05AEC2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4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want our local communities to be places where people aren’t falling through the gaps, we need to know one another, we need to be in relationship with one another. </a:t>
            </a:r>
          </a:p>
          <a:p>
            <a:r>
              <a:rPr lang="en-GB" dirty="0"/>
              <a:t>One of the things we’ve seen happening through the food bank network is that people have become aware of the very different circumstances that people in their local area might be facing. </a:t>
            </a:r>
          </a:p>
          <a:p>
            <a:r>
              <a:rPr lang="en-GB" dirty="0"/>
              <a:t>Pope Francis’ message says: ‘</a:t>
            </a:r>
            <a:r>
              <a:rPr lang="en-GB" sz="1200" b="0" i="0" kern="1200" dirty="0">
                <a:solidFill>
                  <a:schemeClr val="tx1"/>
                </a:solidFill>
                <a:effectLst/>
                <a:latin typeface="+mn-lt"/>
                <a:ea typeface="+mn-ea"/>
                <a:cs typeface="+mn-cs"/>
              </a:rPr>
              <a:t>In closeness to the poor, the Church comes to realize that she is one people, spread throughout many nations and called to ensure that no one feels a stranger or outcast,’ I think this is something that many of our volunteers would say that they have begun to grasp, through the time they’ve spent with people in food banks.</a:t>
            </a:r>
            <a:endParaRPr lang="en-GB" dirty="0"/>
          </a:p>
          <a:p>
            <a:r>
              <a:rPr lang="en-GB" dirty="0"/>
              <a:t>But there is more to do, of course. One of the things that we’re already giving thought to is how can we make sure that we leave a legacy in local communities that sustains and deepens this connectedness – that brings people from different walks of life together, not because they need food, but because they want to share food – and time – together. Because they want to look out for one another, and have a sense of belong to one another and to a community that is bigger than themselves.</a:t>
            </a:r>
          </a:p>
          <a:p>
            <a:r>
              <a:rPr lang="en-GB" dirty="0"/>
              <a:t>What we are doing: A locally based provider, relying on volunteers, local people to make it happen. </a:t>
            </a:r>
          </a:p>
          <a:p>
            <a:r>
              <a:rPr lang="en-GB" dirty="0"/>
              <a:t>How: seeking to be relational in what </a:t>
            </a:r>
            <a:r>
              <a:rPr lang="en-GB"/>
              <a:t>we’re doing…</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88900-6B2F-804E-88EC-4DF05AEC2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Together we can create a future without the need for food banks</a:t>
            </a:r>
            <a:endParaRPr lang="en-GB" sz="1200" b="1" kern="1200" dirty="0">
              <a:solidFill>
                <a:srgbClr val="424242"/>
              </a:solidFill>
              <a:latin typeface="+mn-lt"/>
              <a:ea typeface="+mn-ea"/>
              <a:cs typeface="+mn-cs"/>
            </a:endParaRPr>
          </a:p>
          <a:p>
            <a:pPr marL="0" indent="0">
              <a:buNone/>
            </a:pPr>
            <a:r>
              <a:rPr lang="en-GB" sz="1200" kern="1200" dirty="0">
                <a:solidFill>
                  <a:srgbClr val="424242"/>
                </a:solidFill>
                <a:latin typeface="+mn-lt"/>
                <a:ea typeface="+mn-ea"/>
                <a:cs typeface="+mn-cs"/>
              </a:rPr>
              <a:t>We support a nationwide network of food banks and together we provide emergency food and support to people locked in poverty, and campaign for change to end the need for food banks in the UK.</a:t>
            </a:r>
          </a:p>
        </p:txBody>
      </p:sp>
      <p:sp>
        <p:nvSpPr>
          <p:cNvPr id="4" name="Slide Number Placeholder 3"/>
          <p:cNvSpPr>
            <a:spLocks noGrp="1"/>
          </p:cNvSpPr>
          <p:nvPr>
            <p:ph type="sldNum" sz="quarter" idx="5"/>
          </p:nvPr>
        </p:nvSpPr>
        <p:spPr/>
        <p:txBody>
          <a:bodyPr/>
          <a:lstStyle/>
          <a:p>
            <a:fld id="{07C88900-6B2F-804E-88EC-4DF05AEC2879}" type="slidenum">
              <a:rPr lang="en-GB" smtClean="0"/>
              <a:t>2</a:t>
            </a:fld>
            <a:endParaRPr lang="en-GB"/>
          </a:p>
        </p:txBody>
      </p:sp>
    </p:spTree>
    <p:extLst>
      <p:ext uri="{BB962C8B-B14F-4D97-AF65-F5344CB8AC3E}">
        <p14:creationId xmlns:p14="http://schemas.microsoft.com/office/powerpoint/2010/main" val="3186889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So I hope that what I’ve shared will have given you some food for thought, whether in relation to things that you’re already involved in in your own churches or communities, or whether it’s sparked some ideas about new things that you might start or get involved in</a:t>
            </a:r>
            <a:endParaRPr lang="en-GB" dirty="0"/>
          </a:p>
        </p:txBody>
      </p:sp>
      <p:sp>
        <p:nvSpPr>
          <p:cNvPr id="4" name="Slide Number Placeholder 3"/>
          <p:cNvSpPr>
            <a:spLocks noGrp="1"/>
          </p:cNvSpPr>
          <p:nvPr>
            <p:ph type="sldNum" sz="quarter" idx="5"/>
          </p:nvPr>
        </p:nvSpPr>
        <p:spPr/>
        <p:txBody>
          <a:bodyPr/>
          <a:lstStyle/>
          <a:p>
            <a:fld id="{07C88900-6B2F-804E-88EC-4DF05AEC2879}" type="slidenum">
              <a:rPr lang="en-GB" smtClean="0"/>
              <a:t>20</a:t>
            </a:fld>
            <a:endParaRPr lang="en-GB"/>
          </a:p>
        </p:txBody>
      </p:sp>
    </p:spTree>
    <p:extLst>
      <p:ext uri="{BB962C8B-B14F-4D97-AF65-F5344CB8AC3E}">
        <p14:creationId xmlns:p14="http://schemas.microsoft.com/office/powerpoint/2010/main" val="471157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I hope that what I’ve shared will have given you some food for thought, whether in relation to things that you’re already involved in in your own churches or communities, or whether it’s sparked some ideas about new things that you might start or get involved in. If you’re interested in exploring ways that you can support our work and help us move towards the goal of ending the need for food banks in the UK these are some of the ways we would love you to get involved, and you can find out more on our website or come and talk to me afterwards.</a:t>
            </a:r>
          </a:p>
        </p:txBody>
      </p:sp>
      <p:sp>
        <p:nvSpPr>
          <p:cNvPr id="4" name="Slide Number Placeholder 3"/>
          <p:cNvSpPr>
            <a:spLocks noGrp="1"/>
          </p:cNvSpPr>
          <p:nvPr>
            <p:ph type="sldNum" sz="quarter" idx="5"/>
          </p:nvPr>
        </p:nvSpPr>
        <p:spPr/>
        <p:txBody>
          <a:bodyPr/>
          <a:lstStyle/>
          <a:p>
            <a:fld id="{07C88900-6B2F-804E-88EC-4DF05AEC2879}" type="slidenum">
              <a:rPr lang="en-GB" smtClean="0"/>
              <a:t>21</a:t>
            </a:fld>
            <a:endParaRPr lang="en-GB"/>
          </a:p>
        </p:txBody>
      </p:sp>
    </p:spTree>
    <p:extLst>
      <p:ext uri="{BB962C8B-B14F-4D97-AF65-F5344CB8AC3E}">
        <p14:creationId xmlns:p14="http://schemas.microsoft.com/office/powerpoint/2010/main" val="33059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kern="1200" dirty="0">
                <a:solidFill>
                  <a:srgbClr val="424242"/>
                </a:solidFill>
                <a:latin typeface="+mn-lt"/>
                <a:ea typeface="+mn-ea"/>
                <a:cs typeface="+mn-cs"/>
              </a:rPr>
              <a:t>Our Future</a:t>
            </a:r>
          </a:p>
          <a:p>
            <a:pPr marL="0" indent="0">
              <a:buNone/>
            </a:pPr>
            <a:endParaRPr lang="en-GB" sz="1200" kern="1200" dirty="0">
              <a:solidFill>
                <a:srgbClr val="424242"/>
              </a:solidFill>
              <a:latin typeface="+mn-lt"/>
              <a:ea typeface="+mn-ea"/>
              <a:cs typeface="+mn-cs"/>
            </a:endParaRPr>
          </a:p>
          <a:p>
            <a:pPr marL="0" indent="0">
              <a:buNone/>
            </a:pPr>
            <a:r>
              <a:rPr lang="en-GB" sz="1200" kern="1200" dirty="0">
                <a:solidFill>
                  <a:srgbClr val="424242"/>
                </a:solidFill>
                <a:latin typeface="+mn-lt"/>
                <a:ea typeface="+mn-ea"/>
                <a:cs typeface="+mn-cs"/>
              </a:rPr>
              <a:t>We don’t want to exist, and we don’t think we should need to. No charity can replace the dignity of buying your own food.</a:t>
            </a:r>
          </a:p>
          <a:p>
            <a:pPr marL="0" indent="0">
              <a:buNone/>
            </a:pPr>
            <a:endParaRPr lang="en-GB" sz="1200" kern="1200" dirty="0">
              <a:solidFill>
                <a:srgbClr val="424242"/>
              </a:solidFill>
              <a:latin typeface="+mn-lt"/>
              <a:ea typeface="+mn-ea"/>
              <a:cs typeface="+mn-cs"/>
            </a:endParaRPr>
          </a:p>
          <a:p>
            <a:pPr marL="0" indent="0">
              <a:buNone/>
            </a:pPr>
            <a:r>
              <a:rPr lang="en-GB" sz="1200" kern="1200" dirty="0">
                <a:solidFill>
                  <a:srgbClr val="424242"/>
                </a:solidFill>
                <a:latin typeface="+mn-lt"/>
                <a:ea typeface="+mn-ea"/>
                <a:cs typeface="+mn-cs"/>
              </a:rPr>
              <a:t>We need to ensure that everyone has enough money coming in to cover the cost of essentials, whether from secure work that pays real Living Wage or a benefits system that anchors people from being swept into poverty.</a:t>
            </a:r>
          </a:p>
        </p:txBody>
      </p:sp>
      <p:sp>
        <p:nvSpPr>
          <p:cNvPr id="4" name="Slide Number Placeholder 3"/>
          <p:cNvSpPr>
            <a:spLocks noGrp="1"/>
          </p:cNvSpPr>
          <p:nvPr>
            <p:ph type="sldNum" sz="quarter" idx="5"/>
          </p:nvPr>
        </p:nvSpPr>
        <p:spPr/>
        <p:txBody>
          <a:bodyPr/>
          <a:lstStyle/>
          <a:p>
            <a:fld id="{07C88900-6B2F-804E-88EC-4DF05AEC2879}" type="slidenum">
              <a:rPr lang="en-GB" smtClean="0"/>
              <a:t>3</a:t>
            </a:fld>
            <a:endParaRPr lang="en-GB"/>
          </a:p>
        </p:txBody>
      </p:sp>
    </p:spTree>
    <p:extLst>
      <p:ext uri="{BB962C8B-B14F-4D97-AF65-F5344CB8AC3E}">
        <p14:creationId xmlns:p14="http://schemas.microsoft.com/office/powerpoint/2010/main" val="266394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Our three pillars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We’re working to end the need for food banks in three key ways:</a:t>
            </a:r>
          </a:p>
          <a:p>
            <a:r>
              <a:rPr lang="en-GB" sz="1200" kern="1200" dirty="0">
                <a:solidFill>
                  <a:schemeClr val="tx1"/>
                </a:solidFill>
                <a:effectLst/>
                <a:latin typeface="+mn-lt"/>
                <a:ea typeface="+mn-ea"/>
                <a:cs typeface="+mn-cs"/>
              </a:rPr>
              <a:t> </a:t>
            </a:r>
          </a:p>
          <a:p>
            <a:pPr lvl="0"/>
            <a:r>
              <a:rPr lang="en-GB" sz="1200" b="1" u="none" strike="noStrike" kern="1200" dirty="0">
                <a:solidFill>
                  <a:schemeClr val="tx1"/>
                </a:solidFill>
                <a:effectLst/>
                <a:latin typeface="+mn-lt"/>
                <a:ea typeface="+mn-ea"/>
                <a:cs typeface="+mn-cs"/>
              </a:rPr>
              <a:t>Emergency food: </a:t>
            </a:r>
            <a:r>
              <a:rPr lang="en-GB" sz="1200" u="none" strike="noStrike" kern="1200" dirty="0">
                <a:solidFill>
                  <a:schemeClr val="tx1"/>
                </a:solidFill>
                <a:effectLst/>
                <a:latin typeface="+mn-lt"/>
                <a:ea typeface="+mn-ea"/>
                <a:cs typeface="+mn-cs"/>
              </a:rPr>
              <a:t>Our network of food banks provides the best possible emergency food to people locked in poverty, supporting them in times of crisis.</a:t>
            </a:r>
          </a:p>
          <a:p>
            <a:pPr lvl="0"/>
            <a:r>
              <a:rPr lang="en-GB" sz="1200" b="1" u="none" strike="noStrike" kern="1200" dirty="0">
                <a:solidFill>
                  <a:schemeClr val="tx1"/>
                </a:solidFill>
                <a:effectLst/>
                <a:latin typeface="+mn-lt"/>
                <a:ea typeface="+mn-ea"/>
                <a:cs typeface="+mn-cs"/>
              </a:rPr>
              <a:t>More than food: </a:t>
            </a:r>
            <a:r>
              <a:rPr lang="en-GB" sz="1200" u="none" strike="noStrike" kern="1200" dirty="0">
                <a:solidFill>
                  <a:schemeClr val="tx1"/>
                </a:solidFill>
                <a:effectLst/>
                <a:latin typeface="+mn-lt"/>
                <a:ea typeface="+mn-ea"/>
                <a:cs typeface="+mn-cs"/>
              </a:rPr>
              <a:t>Our network helps people break free from poverty by providing additional support that resolves the crises they face.</a:t>
            </a:r>
          </a:p>
          <a:p>
            <a:pPr lvl="0"/>
            <a:r>
              <a:rPr lang="en-GB" sz="1200" b="1" u="none" strike="noStrike" kern="1200" dirty="0">
                <a:solidFill>
                  <a:schemeClr val="tx1"/>
                </a:solidFill>
                <a:effectLst/>
                <a:latin typeface="+mn-lt"/>
                <a:ea typeface="+mn-ea"/>
                <a:cs typeface="+mn-cs"/>
              </a:rPr>
              <a:t>Creating change: </a:t>
            </a:r>
            <a:r>
              <a:rPr lang="en-GB" sz="1200" u="none" strike="noStrike" kern="1200" dirty="0">
                <a:solidFill>
                  <a:schemeClr val="tx1"/>
                </a:solidFill>
                <a:effectLst/>
                <a:latin typeface="+mn-lt"/>
                <a:ea typeface="+mn-ea"/>
                <a:cs typeface="+mn-cs"/>
              </a:rPr>
              <a:t>We bring together high quality evidence from hundreds of communities across the UK to challenge the structural issues that lock people into poverty and to campaign for long-term change to end hunger in the UK.</a:t>
            </a:r>
          </a:p>
          <a:p>
            <a:endParaRPr lang="en-GB" dirty="0"/>
          </a:p>
        </p:txBody>
      </p:sp>
      <p:sp>
        <p:nvSpPr>
          <p:cNvPr id="4" name="Slide Number Placeholder 3"/>
          <p:cNvSpPr>
            <a:spLocks noGrp="1"/>
          </p:cNvSpPr>
          <p:nvPr>
            <p:ph type="sldNum" sz="quarter" idx="5"/>
          </p:nvPr>
        </p:nvSpPr>
        <p:spPr/>
        <p:txBody>
          <a:bodyPr/>
          <a:lstStyle/>
          <a:p>
            <a:fld id="{07C88900-6B2F-804E-88EC-4DF05AEC2879}" type="slidenum">
              <a:rPr lang="en-GB" smtClean="0"/>
              <a:t>4</a:t>
            </a:fld>
            <a:endParaRPr lang="en-GB"/>
          </a:p>
        </p:txBody>
      </p:sp>
    </p:spTree>
    <p:extLst>
      <p:ext uri="{BB962C8B-B14F-4D97-AF65-F5344CB8AC3E}">
        <p14:creationId xmlns:p14="http://schemas.microsoft.com/office/powerpoint/2010/main" val="3778430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About our network of food banks</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more than 1,200 food bank centres in our network - about two thirds of all food banks in the UK.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support food banks to provide three days’ nutritionally-balanced emergency food to people in crisis, as well as support to help people resolve the challenges they’re facing, and ensure they do not need to use a food bank again. </a:t>
            </a:r>
          </a:p>
          <a:p>
            <a:endParaRPr lang="en-GB" dirty="0"/>
          </a:p>
        </p:txBody>
      </p:sp>
      <p:sp>
        <p:nvSpPr>
          <p:cNvPr id="4" name="Slide Number Placeholder 3"/>
          <p:cNvSpPr>
            <a:spLocks noGrp="1"/>
          </p:cNvSpPr>
          <p:nvPr>
            <p:ph type="sldNum" sz="quarter" idx="5"/>
          </p:nvPr>
        </p:nvSpPr>
        <p:spPr/>
        <p:txBody>
          <a:bodyPr/>
          <a:lstStyle/>
          <a:p>
            <a:fld id="{07C88900-6B2F-804E-88EC-4DF05AEC2879}" type="slidenum">
              <a:rPr lang="en-GB" smtClean="0"/>
              <a:t>5</a:t>
            </a:fld>
            <a:endParaRPr lang="en-GB"/>
          </a:p>
        </p:txBody>
      </p:sp>
    </p:spTree>
    <p:extLst>
      <p:ext uri="{BB962C8B-B14F-4D97-AF65-F5344CB8AC3E}">
        <p14:creationId xmlns:p14="http://schemas.microsoft.com/office/powerpoint/2010/main" val="123886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Referral process  </a:t>
            </a:r>
            <a:r>
              <a:rPr lang="en-GB" sz="1200" b="1" dirty="0">
                <a:latin typeface="Eveleth Clean Thin" panose="02010304020200000003" pitchFamily="2" charset="77"/>
              </a:rPr>
              <a:t>(how people access a food bank)</a:t>
            </a:r>
          </a:p>
          <a:p>
            <a:endParaRPr lang="en-GB" sz="1200" dirty="0">
              <a:latin typeface="Eveleth Clean Thin" panose="02010304020200000003" pitchFamily="2" charset="77"/>
            </a:endParaRPr>
          </a:p>
          <a:p>
            <a:pPr marL="0" indent="0">
              <a:lnSpc>
                <a:spcPct val="100000"/>
              </a:lnSpc>
              <a:buNone/>
            </a:pPr>
            <a:r>
              <a:rPr lang="en-GB" sz="1200" kern="1200" dirty="0">
                <a:solidFill>
                  <a:srgbClr val="424242"/>
                </a:solidFill>
                <a:latin typeface="+mn-lt"/>
                <a:ea typeface="+mn-ea"/>
                <a:cs typeface="+mn-cs"/>
              </a:rPr>
              <a:t>People are referred to food banks by external agencies and professionals - like health visitors, social workers, or Citizens Advice staff - if they are in crisis. </a:t>
            </a:r>
          </a:p>
          <a:p>
            <a:pPr marL="0" indent="0">
              <a:lnSpc>
                <a:spcPct val="100000"/>
              </a:lnSpc>
              <a:buNone/>
            </a:pPr>
            <a:endParaRPr lang="en-GB" sz="1200" kern="1200" dirty="0">
              <a:solidFill>
                <a:srgbClr val="424242"/>
              </a:solidFill>
              <a:latin typeface="+mn-lt"/>
              <a:ea typeface="+mn-ea"/>
              <a:cs typeface="+mn-cs"/>
            </a:endParaRPr>
          </a:p>
          <a:p>
            <a:pPr marL="0" indent="0">
              <a:lnSpc>
                <a:spcPct val="100000"/>
              </a:lnSpc>
              <a:buNone/>
            </a:pPr>
            <a:r>
              <a:rPr lang="en-GB" sz="1200" kern="1200" dirty="0">
                <a:solidFill>
                  <a:srgbClr val="424242"/>
                </a:solidFill>
                <a:latin typeface="+mn-lt"/>
                <a:ea typeface="+mn-ea"/>
                <a:cs typeface="+mn-cs"/>
              </a:rPr>
              <a:t>When they are referred, they are issued with a food bank voucher. When they bring this to their local food bank, they can receive a food bank parcel and compassionate, practical support. </a:t>
            </a:r>
          </a:p>
          <a:p>
            <a:endParaRPr lang="en-GB" dirty="0"/>
          </a:p>
        </p:txBody>
      </p:sp>
      <p:sp>
        <p:nvSpPr>
          <p:cNvPr id="4" name="Slide Number Placeholder 3"/>
          <p:cNvSpPr>
            <a:spLocks noGrp="1"/>
          </p:cNvSpPr>
          <p:nvPr>
            <p:ph type="sldNum" sz="quarter" idx="5"/>
          </p:nvPr>
        </p:nvSpPr>
        <p:spPr/>
        <p:txBody>
          <a:bodyPr/>
          <a:lstStyle/>
          <a:p>
            <a:fld id="{07C88900-6B2F-804E-88EC-4DF05AEC2879}" type="slidenum">
              <a:rPr lang="en-GB" smtClean="0"/>
              <a:t>6</a:t>
            </a:fld>
            <a:endParaRPr lang="en-GB"/>
          </a:p>
        </p:txBody>
      </p:sp>
    </p:spTree>
    <p:extLst>
      <p:ext uri="{BB962C8B-B14F-4D97-AF65-F5344CB8AC3E}">
        <p14:creationId xmlns:p14="http://schemas.microsoft.com/office/powerpoint/2010/main" val="21112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More than 14 million people in the UK are living in poverty, 4.5 million of these are children.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Last year, food banks in our network gave out a record 1.6 million food bank parcels to people in crisis. That’s enough to feed the populations of Edinburgh, Cardiff, and Sheffield combined. This is a 19% increase on the previous year, and more than half a million of these parcels went to children.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the last five years, food bank use in our network has increased by 73%. Year upon year, more and more people are struggling to eat because they simply cannot afford food. </a:t>
            </a:r>
          </a:p>
        </p:txBody>
      </p:sp>
      <p:sp>
        <p:nvSpPr>
          <p:cNvPr id="4" name="Slide Number Placeholder 3"/>
          <p:cNvSpPr>
            <a:spLocks noGrp="1"/>
          </p:cNvSpPr>
          <p:nvPr>
            <p:ph type="sldNum" sz="quarter" idx="5"/>
          </p:nvPr>
        </p:nvSpPr>
        <p:spPr/>
        <p:txBody>
          <a:bodyPr/>
          <a:lstStyle/>
          <a:p>
            <a:fld id="{07C88900-6B2F-804E-88EC-4DF05AEC2879}" type="slidenum">
              <a:rPr lang="en-GB" smtClean="0"/>
              <a:t>7</a:t>
            </a:fld>
            <a:endParaRPr lang="en-GB"/>
          </a:p>
        </p:txBody>
      </p:sp>
    </p:spTree>
    <p:extLst>
      <p:ext uri="{BB962C8B-B14F-4D97-AF65-F5344CB8AC3E}">
        <p14:creationId xmlns:p14="http://schemas.microsoft.com/office/powerpoint/2010/main" val="46623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 statistics </a:t>
            </a:r>
          </a:p>
          <a:p>
            <a:r>
              <a:rPr lang="en-GB" dirty="0"/>
              <a:t>To give you an idea, that’s equivalent to giving out over 360 three-day food supplies every day.</a:t>
            </a:r>
          </a:p>
          <a:p>
            <a:r>
              <a:rPr lang="en-GB" dirty="0"/>
              <a:t>What’s really important is that behind all of these numbers are people. People who really matter, and people who may have found themselves trapped in very difficult circumstances. We know that certain groups are more likely to need a food bank’s help….</a:t>
            </a:r>
          </a:p>
        </p:txBody>
      </p:sp>
      <p:sp>
        <p:nvSpPr>
          <p:cNvPr id="4" name="Slide Number Placeholder 3"/>
          <p:cNvSpPr>
            <a:spLocks noGrp="1"/>
          </p:cNvSpPr>
          <p:nvPr>
            <p:ph type="sldNum" sz="quarter" idx="5"/>
          </p:nvPr>
        </p:nvSpPr>
        <p:spPr/>
        <p:txBody>
          <a:bodyPr/>
          <a:lstStyle/>
          <a:p>
            <a:fld id="{07C88900-6B2F-804E-88EC-4DF05AEC2879}" type="slidenum">
              <a:rPr lang="en-GB" smtClean="0"/>
              <a:t>8</a:t>
            </a:fld>
            <a:endParaRPr lang="en-GB"/>
          </a:p>
        </p:txBody>
      </p:sp>
    </p:spTree>
    <p:extLst>
      <p:ext uri="{BB962C8B-B14F-4D97-AF65-F5344CB8AC3E}">
        <p14:creationId xmlns:p14="http://schemas.microsoft.com/office/powerpoint/2010/main" val="273735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People referred to food banks in the Trussell Trust’s network are on extremely low incomes, with an average household income of just £319 per month.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Families with children and single parents are over-represented at our food banks; nearly half of single parents in the UK live in relative poverty.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Just 5% of people who said they were disabled or had ill-health said their full Universal Credit payment covered their living costs when surveyed at Trussell Trust food banks, and households with a disabled person are also over-represented at our food banks.  </a:t>
            </a:r>
          </a:p>
          <a:p>
            <a:r>
              <a:rPr lang="en-GB" sz="1200" kern="1200" dirty="0">
                <a:solidFill>
                  <a:schemeClr val="tx1"/>
                </a:solidFill>
                <a:effectLst/>
                <a:latin typeface="+mn-lt"/>
                <a:ea typeface="+mn-ea"/>
                <a:cs typeface="+mn-cs"/>
              </a:rPr>
              <a:t> If this is too much text, it could go in the notes sections and just the three groups illustrated</a:t>
            </a:r>
          </a:p>
        </p:txBody>
      </p:sp>
      <p:sp>
        <p:nvSpPr>
          <p:cNvPr id="4" name="Slide Number Placeholder 3"/>
          <p:cNvSpPr>
            <a:spLocks noGrp="1"/>
          </p:cNvSpPr>
          <p:nvPr>
            <p:ph type="sldNum" sz="quarter" idx="5"/>
          </p:nvPr>
        </p:nvSpPr>
        <p:spPr/>
        <p:txBody>
          <a:bodyPr/>
          <a:lstStyle/>
          <a:p>
            <a:fld id="{07C88900-6B2F-804E-88EC-4DF05AEC2879}" type="slidenum">
              <a:rPr lang="en-GB" smtClean="0"/>
              <a:t>9</a:t>
            </a:fld>
            <a:endParaRPr lang="en-GB"/>
          </a:p>
        </p:txBody>
      </p:sp>
    </p:spTree>
    <p:extLst>
      <p:ext uri="{BB962C8B-B14F-4D97-AF65-F5344CB8AC3E}">
        <p14:creationId xmlns:p14="http://schemas.microsoft.com/office/powerpoint/2010/main" val="292293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B11D21C-6873-504C-A622-044414961246}"/>
              </a:ext>
            </a:extLst>
          </p:cNvPr>
          <p:cNvSpPr>
            <a:spLocks noGrp="1"/>
          </p:cNvSpPr>
          <p:nvPr>
            <p:ph type="pic" sz="quarter" idx="12" hasCustomPrompt="1"/>
          </p:nvPr>
        </p:nvSpPr>
        <p:spPr>
          <a:xfrm>
            <a:off x="7331908" y="-1615"/>
            <a:ext cx="4860092" cy="6859615"/>
          </a:xfrm>
          <a:custGeom>
            <a:avLst/>
            <a:gdLst>
              <a:gd name="connsiteX0" fmla="*/ 39942 w 5578475"/>
              <a:gd name="connsiteY0" fmla="*/ 3797300 h 6859615"/>
              <a:gd name="connsiteX1" fmla="*/ 79884 w 5578475"/>
              <a:gd name="connsiteY1" fmla="*/ 3870097 h 6859615"/>
              <a:gd name="connsiteX2" fmla="*/ 39942 w 5578475"/>
              <a:gd name="connsiteY2" fmla="*/ 3942894 h 6859615"/>
              <a:gd name="connsiteX3" fmla="*/ 0 w 5578475"/>
              <a:gd name="connsiteY3" fmla="*/ 3870097 h 6859615"/>
              <a:gd name="connsiteX4" fmla="*/ 39942 w 5578475"/>
              <a:gd name="connsiteY4" fmla="*/ 3797300 h 6859615"/>
              <a:gd name="connsiteX5" fmla="*/ 5572379 w 5578475"/>
              <a:gd name="connsiteY5" fmla="*/ 0 h 6859615"/>
              <a:gd name="connsiteX6" fmla="*/ 5578475 w 5578475"/>
              <a:gd name="connsiteY6" fmla="*/ 6857986 h 6859615"/>
              <a:gd name="connsiteX7" fmla="*/ 771923 w 5578475"/>
              <a:gd name="connsiteY7" fmla="*/ 6859615 h 6859615"/>
              <a:gd name="connsiteX8" fmla="*/ 777729 w 5578475"/>
              <a:gd name="connsiteY8" fmla="*/ 6185420 h 6859615"/>
              <a:gd name="connsiteX9" fmla="*/ 843996 w 5578475"/>
              <a:gd name="connsiteY9" fmla="*/ 5874333 h 6859615"/>
              <a:gd name="connsiteX10" fmla="*/ 798557 w 5578475"/>
              <a:gd name="connsiteY10" fmla="*/ 5140414 h 6859615"/>
              <a:gd name="connsiteX11" fmla="*/ 792163 w 5578475"/>
              <a:gd name="connsiteY11" fmla="*/ 4302231 h 6859615"/>
              <a:gd name="connsiteX12" fmla="*/ 786829 w 5578475"/>
              <a:gd name="connsiteY12" fmla="*/ 2775529 h 6859615"/>
              <a:gd name="connsiteX13" fmla="*/ 808463 w 5578475"/>
              <a:gd name="connsiteY13" fmla="*/ 1862862 h 6859615"/>
              <a:gd name="connsiteX14" fmla="*/ 807229 w 5578475"/>
              <a:gd name="connsiteY14" fmla="*/ 1228384 h 6859615"/>
              <a:gd name="connsiteX15" fmla="*/ 783825 w 5578475"/>
              <a:gd name="connsiteY15" fmla="*/ 666410 h 6859615"/>
              <a:gd name="connsiteX16" fmla="*/ 801641 w 5578475"/>
              <a:gd name="connsiteY16" fmla="*/ 724 h 6859615"/>
              <a:gd name="connsiteX0" fmla="*/ 80848 w 5619381"/>
              <a:gd name="connsiteY0" fmla="*/ 3797300 h 6859615"/>
              <a:gd name="connsiteX1" fmla="*/ 120790 w 5619381"/>
              <a:gd name="connsiteY1" fmla="*/ 3870097 h 6859615"/>
              <a:gd name="connsiteX2" fmla="*/ 697637 w 5619381"/>
              <a:gd name="connsiteY2" fmla="*/ 5758755 h 6859615"/>
              <a:gd name="connsiteX3" fmla="*/ 40906 w 5619381"/>
              <a:gd name="connsiteY3" fmla="*/ 3870097 h 6859615"/>
              <a:gd name="connsiteX4" fmla="*/ 80848 w 5619381"/>
              <a:gd name="connsiteY4" fmla="*/ 3797300 h 6859615"/>
              <a:gd name="connsiteX5" fmla="*/ 5613285 w 5619381"/>
              <a:gd name="connsiteY5" fmla="*/ 0 h 6859615"/>
              <a:gd name="connsiteX6" fmla="*/ 5619381 w 5619381"/>
              <a:gd name="connsiteY6" fmla="*/ 6857986 h 6859615"/>
              <a:gd name="connsiteX7" fmla="*/ 812829 w 5619381"/>
              <a:gd name="connsiteY7" fmla="*/ 6859615 h 6859615"/>
              <a:gd name="connsiteX8" fmla="*/ 818635 w 5619381"/>
              <a:gd name="connsiteY8" fmla="*/ 6185420 h 6859615"/>
              <a:gd name="connsiteX9" fmla="*/ 884902 w 5619381"/>
              <a:gd name="connsiteY9" fmla="*/ 5874333 h 6859615"/>
              <a:gd name="connsiteX10" fmla="*/ 839463 w 5619381"/>
              <a:gd name="connsiteY10" fmla="*/ 5140414 h 6859615"/>
              <a:gd name="connsiteX11" fmla="*/ 833069 w 5619381"/>
              <a:gd name="connsiteY11" fmla="*/ 4302231 h 6859615"/>
              <a:gd name="connsiteX12" fmla="*/ 827735 w 5619381"/>
              <a:gd name="connsiteY12" fmla="*/ 2775529 h 6859615"/>
              <a:gd name="connsiteX13" fmla="*/ 849369 w 5619381"/>
              <a:gd name="connsiteY13" fmla="*/ 1862862 h 6859615"/>
              <a:gd name="connsiteX14" fmla="*/ 848135 w 5619381"/>
              <a:gd name="connsiteY14" fmla="*/ 1228384 h 6859615"/>
              <a:gd name="connsiteX15" fmla="*/ 824731 w 5619381"/>
              <a:gd name="connsiteY15" fmla="*/ 666410 h 6859615"/>
              <a:gd name="connsiteX16" fmla="*/ 842547 w 5619381"/>
              <a:gd name="connsiteY16" fmla="*/ 724 h 6859615"/>
              <a:gd name="connsiteX17" fmla="*/ 5613285 w 5619381"/>
              <a:gd name="connsiteY17" fmla="*/ 0 h 6859615"/>
              <a:gd name="connsiteX0" fmla="*/ 104617 w 5643150"/>
              <a:gd name="connsiteY0" fmla="*/ 3797300 h 6859615"/>
              <a:gd name="connsiteX1" fmla="*/ 774287 w 5643150"/>
              <a:gd name="connsiteY1" fmla="*/ 5315022 h 6859615"/>
              <a:gd name="connsiteX2" fmla="*/ 721406 w 5643150"/>
              <a:gd name="connsiteY2" fmla="*/ 5758755 h 6859615"/>
              <a:gd name="connsiteX3" fmla="*/ 64675 w 5643150"/>
              <a:gd name="connsiteY3" fmla="*/ 3870097 h 6859615"/>
              <a:gd name="connsiteX4" fmla="*/ 104617 w 5643150"/>
              <a:gd name="connsiteY4" fmla="*/ 3797300 h 6859615"/>
              <a:gd name="connsiteX5" fmla="*/ 5637054 w 5643150"/>
              <a:gd name="connsiteY5" fmla="*/ 0 h 6859615"/>
              <a:gd name="connsiteX6" fmla="*/ 5643150 w 5643150"/>
              <a:gd name="connsiteY6" fmla="*/ 6857986 h 6859615"/>
              <a:gd name="connsiteX7" fmla="*/ 836598 w 5643150"/>
              <a:gd name="connsiteY7" fmla="*/ 6859615 h 6859615"/>
              <a:gd name="connsiteX8" fmla="*/ 842404 w 5643150"/>
              <a:gd name="connsiteY8" fmla="*/ 6185420 h 6859615"/>
              <a:gd name="connsiteX9" fmla="*/ 908671 w 5643150"/>
              <a:gd name="connsiteY9" fmla="*/ 5874333 h 6859615"/>
              <a:gd name="connsiteX10" fmla="*/ 863232 w 5643150"/>
              <a:gd name="connsiteY10" fmla="*/ 5140414 h 6859615"/>
              <a:gd name="connsiteX11" fmla="*/ 856838 w 5643150"/>
              <a:gd name="connsiteY11" fmla="*/ 4302231 h 6859615"/>
              <a:gd name="connsiteX12" fmla="*/ 851504 w 5643150"/>
              <a:gd name="connsiteY12" fmla="*/ 2775529 h 6859615"/>
              <a:gd name="connsiteX13" fmla="*/ 873138 w 5643150"/>
              <a:gd name="connsiteY13" fmla="*/ 1862862 h 6859615"/>
              <a:gd name="connsiteX14" fmla="*/ 871904 w 5643150"/>
              <a:gd name="connsiteY14" fmla="*/ 1228384 h 6859615"/>
              <a:gd name="connsiteX15" fmla="*/ 848500 w 5643150"/>
              <a:gd name="connsiteY15" fmla="*/ 666410 h 6859615"/>
              <a:gd name="connsiteX16" fmla="*/ 866316 w 5643150"/>
              <a:gd name="connsiteY16" fmla="*/ 724 h 6859615"/>
              <a:gd name="connsiteX17" fmla="*/ 5637054 w 5643150"/>
              <a:gd name="connsiteY17" fmla="*/ 0 h 6859615"/>
              <a:gd name="connsiteX0" fmla="*/ 669677 w 5578482"/>
              <a:gd name="connsiteY0" fmla="*/ 5086949 h 6859615"/>
              <a:gd name="connsiteX1" fmla="*/ 709619 w 5578482"/>
              <a:gd name="connsiteY1" fmla="*/ 5315022 h 6859615"/>
              <a:gd name="connsiteX2" fmla="*/ 656738 w 5578482"/>
              <a:gd name="connsiteY2" fmla="*/ 5758755 h 6859615"/>
              <a:gd name="connsiteX3" fmla="*/ 7 w 5578482"/>
              <a:gd name="connsiteY3" fmla="*/ 3870097 h 6859615"/>
              <a:gd name="connsiteX4" fmla="*/ 669677 w 5578482"/>
              <a:gd name="connsiteY4" fmla="*/ 5086949 h 6859615"/>
              <a:gd name="connsiteX5" fmla="*/ 5572386 w 5578482"/>
              <a:gd name="connsiteY5" fmla="*/ 0 h 6859615"/>
              <a:gd name="connsiteX6" fmla="*/ 5578482 w 5578482"/>
              <a:gd name="connsiteY6" fmla="*/ 6857986 h 6859615"/>
              <a:gd name="connsiteX7" fmla="*/ 771930 w 5578482"/>
              <a:gd name="connsiteY7" fmla="*/ 6859615 h 6859615"/>
              <a:gd name="connsiteX8" fmla="*/ 777736 w 5578482"/>
              <a:gd name="connsiteY8" fmla="*/ 6185420 h 6859615"/>
              <a:gd name="connsiteX9" fmla="*/ 844003 w 5578482"/>
              <a:gd name="connsiteY9" fmla="*/ 5874333 h 6859615"/>
              <a:gd name="connsiteX10" fmla="*/ 798564 w 5578482"/>
              <a:gd name="connsiteY10" fmla="*/ 5140414 h 6859615"/>
              <a:gd name="connsiteX11" fmla="*/ 792170 w 5578482"/>
              <a:gd name="connsiteY11" fmla="*/ 4302231 h 6859615"/>
              <a:gd name="connsiteX12" fmla="*/ 786836 w 5578482"/>
              <a:gd name="connsiteY12" fmla="*/ 2775529 h 6859615"/>
              <a:gd name="connsiteX13" fmla="*/ 808470 w 5578482"/>
              <a:gd name="connsiteY13" fmla="*/ 1862862 h 6859615"/>
              <a:gd name="connsiteX14" fmla="*/ 807236 w 5578482"/>
              <a:gd name="connsiteY14" fmla="*/ 1228384 h 6859615"/>
              <a:gd name="connsiteX15" fmla="*/ 783832 w 5578482"/>
              <a:gd name="connsiteY15" fmla="*/ 666410 h 6859615"/>
              <a:gd name="connsiteX16" fmla="*/ 801648 w 5578482"/>
              <a:gd name="connsiteY16" fmla="*/ 724 h 6859615"/>
              <a:gd name="connsiteX17" fmla="*/ 5572386 w 5578482"/>
              <a:gd name="connsiteY17" fmla="*/ 0 h 6859615"/>
              <a:gd name="connsiteX0" fmla="*/ 74523 w 4983328"/>
              <a:gd name="connsiteY0" fmla="*/ 5086949 h 6859615"/>
              <a:gd name="connsiteX1" fmla="*/ 114465 w 4983328"/>
              <a:gd name="connsiteY1" fmla="*/ 5315022 h 6859615"/>
              <a:gd name="connsiteX2" fmla="*/ 61584 w 4983328"/>
              <a:gd name="connsiteY2" fmla="*/ 5758755 h 6859615"/>
              <a:gd name="connsiteX3" fmla="*/ 76 w 4983328"/>
              <a:gd name="connsiteY3" fmla="*/ 5396972 h 6859615"/>
              <a:gd name="connsiteX4" fmla="*/ 74523 w 4983328"/>
              <a:gd name="connsiteY4" fmla="*/ 5086949 h 6859615"/>
              <a:gd name="connsiteX5" fmla="*/ 4977232 w 4983328"/>
              <a:gd name="connsiteY5" fmla="*/ 0 h 6859615"/>
              <a:gd name="connsiteX6" fmla="*/ 4983328 w 4983328"/>
              <a:gd name="connsiteY6" fmla="*/ 6857986 h 6859615"/>
              <a:gd name="connsiteX7" fmla="*/ 176776 w 4983328"/>
              <a:gd name="connsiteY7" fmla="*/ 6859615 h 6859615"/>
              <a:gd name="connsiteX8" fmla="*/ 182582 w 4983328"/>
              <a:gd name="connsiteY8" fmla="*/ 6185420 h 6859615"/>
              <a:gd name="connsiteX9" fmla="*/ 248849 w 4983328"/>
              <a:gd name="connsiteY9" fmla="*/ 5874333 h 6859615"/>
              <a:gd name="connsiteX10" fmla="*/ 203410 w 4983328"/>
              <a:gd name="connsiteY10" fmla="*/ 5140414 h 6859615"/>
              <a:gd name="connsiteX11" fmla="*/ 197016 w 4983328"/>
              <a:gd name="connsiteY11" fmla="*/ 4302231 h 6859615"/>
              <a:gd name="connsiteX12" fmla="*/ 191682 w 4983328"/>
              <a:gd name="connsiteY12" fmla="*/ 2775529 h 6859615"/>
              <a:gd name="connsiteX13" fmla="*/ 213316 w 4983328"/>
              <a:gd name="connsiteY13" fmla="*/ 1862862 h 6859615"/>
              <a:gd name="connsiteX14" fmla="*/ 212082 w 4983328"/>
              <a:gd name="connsiteY14" fmla="*/ 1228384 h 6859615"/>
              <a:gd name="connsiteX15" fmla="*/ 188678 w 4983328"/>
              <a:gd name="connsiteY15" fmla="*/ 666410 h 6859615"/>
              <a:gd name="connsiteX16" fmla="*/ 206494 w 4983328"/>
              <a:gd name="connsiteY16" fmla="*/ 724 h 6859615"/>
              <a:gd name="connsiteX17" fmla="*/ 4977232 w 4983328"/>
              <a:gd name="connsiteY17" fmla="*/ 0 h 6859615"/>
              <a:gd name="connsiteX0" fmla="*/ 74454 w 4983259"/>
              <a:gd name="connsiteY0" fmla="*/ 5086949 h 6859615"/>
              <a:gd name="connsiteX1" fmla="*/ 114396 w 4983259"/>
              <a:gd name="connsiteY1" fmla="*/ 5315022 h 6859615"/>
              <a:gd name="connsiteX2" fmla="*/ 78767 w 4983259"/>
              <a:gd name="connsiteY2" fmla="*/ 5456830 h 6859615"/>
              <a:gd name="connsiteX3" fmla="*/ 7 w 4983259"/>
              <a:gd name="connsiteY3" fmla="*/ 5396972 h 6859615"/>
              <a:gd name="connsiteX4" fmla="*/ 74454 w 4983259"/>
              <a:gd name="connsiteY4" fmla="*/ 5086949 h 6859615"/>
              <a:gd name="connsiteX5" fmla="*/ 4977163 w 4983259"/>
              <a:gd name="connsiteY5" fmla="*/ 0 h 6859615"/>
              <a:gd name="connsiteX6" fmla="*/ 4983259 w 4983259"/>
              <a:gd name="connsiteY6" fmla="*/ 6857986 h 6859615"/>
              <a:gd name="connsiteX7" fmla="*/ 176707 w 4983259"/>
              <a:gd name="connsiteY7" fmla="*/ 6859615 h 6859615"/>
              <a:gd name="connsiteX8" fmla="*/ 182513 w 4983259"/>
              <a:gd name="connsiteY8" fmla="*/ 6185420 h 6859615"/>
              <a:gd name="connsiteX9" fmla="*/ 248780 w 4983259"/>
              <a:gd name="connsiteY9" fmla="*/ 5874333 h 6859615"/>
              <a:gd name="connsiteX10" fmla="*/ 203341 w 4983259"/>
              <a:gd name="connsiteY10" fmla="*/ 5140414 h 6859615"/>
              <a:gd name="connsiteX11" fmla="*/ 196947 w 4983259"/>
              <a:gd name="connsiteY11" fmla="*/ 4302231 h 6859615"/>
              <a:gd name="connsiteX12" fmla="*/ 191613 w 4983259"/>
              <a:gd name="connsiteY12" fmla="*/ 2775529 h 6859615"/>
              <a:gd name="connsiteX13" fmla="*/ 213247 w 4983259"/>
              <a:gd name="connsiteY13" fmla="*/ 1862862 h 6859615"/>
              <a:gd name="connsiteX14" fmla="*/ 212013 w 4983259"/>
              <a:gd name="connsiteY14" fmla="*/ 1228384 h 6859615"/>
              <a:gd name="connsiteX15" fmla="*/ 188609 w 4983259"/>
              <a:gd name="connsiteY15" fmla="*/ 666410 h 6859615"/>
              <a:gd name="connsiteX16" fmla="*/ 206425 w 4983259"/>
              <a:gd name="connsiteY16" fmla="*/ 724 h 6859615"/>
              <a:gd name="connsiteX17" fmla="*/ 4977163 w 4983259"/>
              <a:gd name="connsiteY17" fmla="*/ 0 h 6859615"/>
              <a:gd name="connsiteX0" fmla="*/ 44956 w 4983953"/>
              <a:gd name="connsiteY0" fmla="*/ 5293983 h 6859615"/>
              <a:gd name="connsiteX1" fmla="*/ 115090 w 4983953"/>
              <a:gd name="connsiteY1" fmla="*/ 5315022 h 6859615"/>
              <a:gd name="connsiteX2" fmla="*/ 79461 w 4983953"/>
              <a:gd name="connsiteY2" fmla="*/ 5456830 h 6859615"/>
              <a:gd name="connsiteX3" fmla="*/ 701 w 4983953"/>
              <a:gd name="connsiteY3" fmla="*/ 5396972 h 6859615"/>
              <a:gd name="connsiteX4" fmla="*/ 44956 w 4983953"/>
              <a:gd name="connsiteY4" fmla="*/ 5293983 h 6859615"/>
              <a:gd name="connsiteX5" fmla="*/ 4977857 w 4983953"/>
              <a:gd name="connsiteY5" fmla="*/ 0 h 6859615"/>
              <a:gd name="connsiteX6" fmla="*/ 4983953 w 4983953"/>
              <a:gd name="connsiteY6" fmla="*/ 6857986 h 6859615"/>
              <a:gd name="connsiteX7" fmla="*/ 177401 w 4983953"/>
              <a:gd name="connsiteY7" fmla="*/ 6859615 h 6859615"/>
              <a:gd name="connsiteX8" fmla="*/ 183207 w 4983953"/>
              <a:gd name="connsiteY8" fmla="*/ 6185420 h 6859615"/>
              <a:gd name="connsiteX9" fmla="*/ 249474 w 4983953"/>
              <a:gd name="connsiteY9" fmla="*/ 5874333 h 6859615"/>
              <a:gd name="connsiteX10" fmla="*/ 204035 w 4983953"/>
              <a:gd name="connsiteY10" fmla="*/ 5140414 h 6859615"/>
              <a:gd name="connsiteX11" fmla="*/ 197641 w 4983953"/>
              <a:gd name="connsiteY11" fmla="*/ 4302231 h 6859615"/>
              <a:gd name="connsiteX12" fmla="*/ 192307 w 4983953"/>
              <a:gd name="connsiteY12" fmla="*/ 2775529 h 6859615"/>
              <a:gd name="connsiteX13" fmla="*/ 213941 w 4983953"/>
              <a:gd name="connsiteY13" fmla="*/ 1862862 h 6859615"/>
              <a:gd name="connsiteX14" fmla="*/ 212707 w 4983953"/>
              <a:gd name="connsiteY14" fmla="*/ 1228384 h 6859615"/>
              <a:gd name="connsiteX15" fmla="*/ 189303 w 4983953"/>
              <a:gd name="connsiteY15" fmla="*/ 666410 h 6859615"/>
              <a:gd name="connsiteX16" fmla="*/ 207119 w 4983953"/>
              <a:gd name="connsiteY16" fmla="*/ 724 h 6859615"/>
              <a:gd name="connsiteX17" fmla="*/ 4977857 w 4983953"/>
              <a:gd name="connsiteY17" fmla="*/ 0 h 6859615"/>
              <a:gd name="connsiteX0" fmla="*/ 4084 w 4943081"/>
              <a:gd name="connsiteY0" fmla="*/ 5293983 h 6859615"/>
              <a:gd name="connsiteX1" fmla="*/ 74218 w 4943081"/>
              <a:gd name="connsiteY1" fmla="*/ 5315022 h 6859615"/>
              <a:gd name="connsiteX2" fmla="*/ 38589 w 4943081"/>
              <a:gd name="connsiteY2" fmla="*/ 5456830 h 6859615"/>
              <a:gd name="connsiteX3" fmla="*/ 11587 w 4943081"/>
              <a:gd name="connsiteY3" fmla="*/ 5388346 h 6859615"/>
              <a:gd name="connsiteX4" fmla="*/ 4084 w 4943081"/>
              <a:gd name="connsiteY4" fmla="*/ 5293983 h 6859615"/>
              <a:gd name="connsiteX5" fmla="*/ 4936985 w 4943081"/>
              <a:gd name="connsiteY5" fmla="*/ 0 h 6859615"/>
              <a:gd name="connsiteX6" fmla="*/ 4943081 w 4943081"/>
              <a:gd name="connsiteY6" fmla="*/ 6857986 h 6859615"/>
              <a:gd name="connsiteX7" fmla="*/ 136529 w 4943081"/>
              <a:gd name="connsiteY7" fmla="*/ 6859615 h 6859615"/>
              <a:gd name="connsiteX8" fmla="*/ 142335 w 4943081"/>
              <a:gd name="connsiteY8" fmla="*/ 6185420 h 6859615"/>
              <a:gd name="connsiteX9" fmla="*/ 208602 w 4943081"/>
              <a:gd name="connsiteY9" fmla="*/ 5874333 h 6859615"/>
              <a:gd name="connsiteX10" fmla="*/ 163163 w 4943081"/>
              <a:gd name="connsiteY10" fmla="*/ 5140414 h 6859615"/>
              <a:gd name="connsiteX11" fmla="*/ 156769 w 4943081"/>
              <a:gd name="connsiteY11" fmla="*/ 4302231 h 6859615"/>
              <a:gd name="connsiteX12" fmla="*/ 151435 w 4943081"/>
              <a:gd name="connsiteY12" fmla="*/ 2775529 h 6859615"/>
              <a:gd name="connsiteX13" fmla="*/ 173069 w 4943081"/>
              <a:gd name="connsiteY13" fmla="*/ 1862862 h 6859615"/>
              <a:gd name="connsiteX14" fmla="*/ 171835 w 4943081"/>
              <a:gd name="connsiteY14" fmla="*/ 1228384 h 6859615"/>
              <a:gd name="connsiteX15" fmla="*/ 148431 w 4943081"/>
              <a:gd name="connsiteY15" fmla="*/ 666410 h 6859615"/>
              <a:gd name="connsiteX16" fmla="*/ 166247 w 4943081"/>
              <a:gd name="connsiteY16" fmla="*/ 724 h 6859615"/>
              <a:gd name="connsiteX17" fmla="*/ 4936985 w 4943081"/>
              <a:gd name="connsiteY17" fmla="*/ 0 h 6859615"/>
              <a:gd name="connsiteX0" fmla="*/ 4648 w 4943645"/>
              <a:gd name="connsiteY0" fmla="*/ 5293983 h 6859615"/>
              <a:gd name="connsiteX1" fmla="*/ 74782 w 4943645"/>
              <a:gd name="connsiteY1" fmla="*/ 5315022 h 6859615"/>
              <a:gd name="connsiteX2" fmla="*/ 57153 w 4943645"/>
              <a:gd name="connsiteY2" fmla="*/ 5413630 h 6859615"/>
              <a:gd name="connsiteX3" fmla="*/ 12151 w 4943645"/>
              <a:gd name="connsiteY3" fmla="*/ 5388346 h 6859615"/>
              <a:gd name="connsiteX4" fmla="*/ 4648 w 4943645"/>
              <a:gd name="connsiteY4" fmla="*/ 5293983 h 6859615"/>
              <a:gd name="connsiteX5" fmla="*/ 4937549 w 4943645"/>
              <a:gd name="connsiteY5" fmla="*/ 0 h 6859615"/>
              <a:gd name="connsiteX6" fmla="*/ 4943645 w 4943645"/>
              <a:gd name="connsiteY6" fmla="*/ 6857986 h 6859615"/>
              <a:gd name="connsiteX7" fmla="*/ 137093 w 4943645"/>
              <a:gd name="connsiteY7" fmla="*/ 6859615 h 6859615"/>
              <a:gd name="connsiteX8" fmla="*/ 142899 w 4943645"/>
              <a:gd name="connsiteY8" fmla="*/ 6185420 h 6859615"/>
              <a:gd name="connsiteX9" fmla="*/ 209166 w 4943645"/>
              <a:gd name="connsiteY9" fmla="*/ 5874333 h 6859615"/>
              <a:gd name="connsiteX10" fmla="*/ 163727 w 4943645"/>
              <a:gd name="connsiteY10" fmla="*/ 5140414 h 6859615"/>
              <a:gd name="connsiteX11" fmla="*/ 157333 w 4943645"/>
              <a:gd name="connsiteY11" fmla="*/ 4302231 h 6859615"/>
              <a:gd name="connsiteX12" fmla="*/ 151999 w 4943645"/>
              <a:gd name="connsiteY12" fmla="*/ 2775529 h 6859615"/>
              <a:gd name="connsiteX13" fmla="*/ 173633 w 4943645"/>
              <a:gd name="connsiteY13" fmla="*/ 1862862 h 6859615"/>
              <a:gd name="connsiteX14" fmla="*/ 172399 w 4943645"/>
              <a:gd name="connsiteY14" fmla="*/ 1228384 h 6859615"/>
              <a:gd name="connsiteX15" fmla="*/ 148995 w 4943645"/>
              <a:gd name="connsiteY15" fmla="*/ 666410 h 6859615"/>
              <a:gd name="connsiteX16" fmla="*/ 166811 w 4943645"/>
              <a:gd name="connsiteY16" fmla="*/ 724 h 6859615"/>
              <a:gd name="connsiteX17" fmla="*/ 4937549 w 4943645"/>
              <a:gd name="connsiteY17" fmla="*/ 0 h 6859615"/>
              <a:gd name="connsiteX0" fmla="*/ 15612 w 4933009"/>
              <a:gd name="connsiteY0" fmla="*/ 5319183 h 6859615"/>
              <a:gd name="connsiteX1" fmla="*/ 64146 w 4933009"/>
              <a:gd name="connsiteY1" fmla="*/ 5315022 h 6859615"/>
              <a:gd name="connsiteX2" fmla="*/ 46517 w 4933009"/>
              <a:gd name="connsiteY2" fmla="*/ 5413630 h 6859615"/>
              <a:gd name="connsiteX3" fmla="*/ 1515 w 4933009"/>
              <a:gd name="connsiteY3" fmla="*/ 5388346 h 6859615"/>
              <a:gd name="connsiteX4" fmla="*/ 15612 w 4933009"/>
              <a:gd name="connsiteY4" fmla="*/ 5319183 h 6859615"/>
              <a:gd name="connsiteX5" fmla="*/ 4926913 w 4933009"/>
              <a:gd name="connsiteY5" fmla="*/ 0 h 6859615"/>
              <a:gd name="connsiteX6" fmla="*/ 4933009 w 4933009"/>
              <a:gd name="connsiteY6" fmla="*/ 6857986 h 6859615"/>
              <a:gd name="connsiteX7" fmla="*/ 126457 w 4933009"/>
              <a:gd name="connsiteY7" fmla="*/ 6859615 h 6859615"/>
              <a:gd name="connsiteX8" fmla="*/ 132263 w 4933009"/>
              <a:gd name="connsiteY8" fmla="*/ 6185420 h 6859615"/>
              <a:gd name="connsiteX9" fmla="*/ 198530 w 4933009"/>
              <a:gd name="connsiteY9" fmla="*/ 5874333 h 6859615"/>
              <a:gd name="connsiteX10" fmla="*/ 153091 w 4933009"/>
              <a:gd name="connsiteY10" fmla="*/ 5140414 h 6859615"/>
              <a:gd name="connsiteX11" fmla="*/ 146697 w 4933009"/>
              <a:gd name="connsiteY11" fmla="*/ 4302231 h 6859615"/>
              <a:gd name="connsiteX12" fmla="*/ 141363 w 4933009"/>
              <a:gd name="connsiteY12" fmla="*/ 2775529 h 6859615"/>
              <a:gd name="connsiteX13" fmla="*/ 162997 w 4933009"/>
              <a:gd name="connsiteY13" fmla="*/ 1862862 h 6859615"/>
              <a:gd name="connsiteX14" fmla="*/ 161763 w 4933009"/>
              <a:gd name="connsiteY14" fmla="*/ 1228384 h 6859615"/>
              <a:gd name="connsiteX15" fmla="*/ 138359 w 4933009"/>
              <a:gd name="connsiteY15" fmla="*/ 666410 h 6859615"/>
              <a:gd name="connsiteX16" fmla="*/ 156175 w 4933009"/>
              <a:gd name="connsiteY16" fmla="*/ 724 h 6859615"/>
              <a:gd name="connsiteX17" fmla="*/ 4926913 w 4933009"/>
              <a:gd name="connsiteY17" fmla="*/ 0 h 6859615"/>
              <a:gd name="connsiteX0" fmla="*/ 20639 w 4938036"/>
              <a:gd name="connsiteY0" fmla="*/ 5319183 h 6859615"/>
              <a:gd name="connsiteX1" fmla="*/ 69173 w 4938036"/>
              <a:gd name="connsiteY1" fmla="*/ 5315022 h 6859615"/>
              <a:gd name="connsiteX2" fmla="*/ 123544 w 4938036"/>
              <a:gd name="connsiteY2" fmla="*/ 5615230 h 6859615"/>
              <a:gd name="connsiteX3" fmla="*/ 6542 w 4938036"/>
              <a:gd name="connsiteY3" fmla="*/ 5388346 h 6859615"/>
              <a:gd name="connsiteX4" fmla="*/ 20639 w 4938036"/>
              <a:gd name="connsiteY4" fmla="*/ 5319183 h 6859615"/>
              <a:gd name="connsiteX5" fmla="*/ 4931940 w 4938036"/>
              <a:gd name="connsiteY5" fmla="*/ 0 h 6859615"/>
              <a:gd name="connsiteX6" fmla="*/ 4938036 w 4938036"/>
              <a:gd name="connsiteY6" fmla="*/ 6857986 h 6859615"/>
              <a:gd name="connsiteX7" fmla="*/ 131484 w 4938036"/>
              <a:gd name="connsiteY7" fmla="*/ 6859615 h 6859615"/>
              <a:gd name="connsiteX8" fmla="*/ 137290 w 4938036"/>
              <a:gd name="connsiteY8" fmla="*/ 6185420 h 6859615"/>
              <a:gd name="connsiteX9" fmla="*/ 203557 w 4938036"/>
              <a:gd name="connsiteY9" fmla="*/ 5874333 h 6859615"/>
              <a:gd name="connsiteX10" fmla="*/ 158118 w 4938036"/>
              <a:gd name="connsiteY10" fmla="*/ 5140414 h 6859615"/>
              <a:gd name="connsiteX11" fmla="*/ 151724 w 4938036"/>
              <a:gd name="connsiteY11" fmla="*/ 4302231 h 6859615"/>
              <a:gd name="connsiteX12" fmla="*/ 146390 w 4938036"/>
              <a:gd name="connsiteY12" fmla="*/ 2775529 h 6859615"/>
              <a:gd name="connsiteX13" fmla="*/ 168024 w 4938036"/>
              <a:gd name="connsiteY13" fmla="*/ 1862862 h 6859615"/>
              <a:gd name="connsiteX14" fmla="*/ 166790 w 4938036"/>
              <a:gd name="connsiteY14" fmla="*/ 1228384 h 6859615"/>
              <a:gd name="connsiteX15" fmla="*/ 143386 w 4938036"/>
              <a:gd name="connsiteY15" fmla="*/ 666410 h 6859615"/>
              <a:gd name="connsiteX16" fmla="*/ 161202 w 4938036"/>
              <a:gd name="connsiteY16" fmla="*/ 724 h 6859615"/>
              <a:gd name="connsiteX17" fmla="*/ 4931940 w 4938036"/>
              <a:gd name="connsiteY17" fmla="*/ 0 h 6859615"/>
              <a:gd name="connsiteX0" fmla="*/ 21862 w 4939259"/>
              <a:gd name="connsiteY0" fmla="*/ 5319183 h 6859615"/>
              <a:gd name="connsiteX1" fmla="*/ 109996 w 4939259"/>
              <a:gd name="connsiteY1" fmla="*/ 5437422 h 6859615"/>
              <a:gd name="connsiteX2" fmla="*/ 124767 w 4939259"/>
              <a:gd name="connsiteY2" fmla="*/ 5615230 h 6859615"/>
              <a:gd name="connsiteX3" fmla="*/ 7765 w 4939259"/>
              <a:gd name="connsiteY3" fmla="*/ 5388346 h 6859615"/>
              <a:gd name="connsiteX4" fmla="*/ 21862 w 4939259"/>
              <a:gd name="connsiteY4" fmla="*/ 5319183 h 6859615"/>
              <a:gd name="connsiteX5" fmla="*/ 4933163 w 4939259"/>
              <a:gd name="connsiteY5" fmla="*/ 0 h 6859615"/>
              <a:gd name="connsiteX6" fmla="*/ 4939259 w 4939259"/>
              <a:gd name="connsiteY6" fmla="*/ 6857986 h 6859615"/>
              <a:gd name="connsiteX7" fmla="*/ 132707 w 4939259"/>
              <a:gd name="connsiteY7" fmla="*/ 6859615 h 6859615"/>
              <a:gd name="connsiteX8" fmla="*/ 138513 w 4939259"/>
              <a:gd name="connsiteY8" fmla="*/ 6185420 h 6859615"/>
              <a:gd name="connsiteX9" fmla="*/ 204780 w 4939259"/>
              <a:gd name="connsiteY9" fmla="*/ 5874333 h 6859615"/>
              <a:gd name="connsiteX10" fmla="*/ 159341 w 4939259"/>
              <a:gd name="connsiteY10" fmla="*/ 5140414 h 6859615"/>
              <a:gd name="connsiteX11" fmla="*/ 152947 w 4939259"/>
              <a:gd name="connsiteY11" fmla="*/ 4302231 h 6859615"/>
              <a:gd name="connsiteX12" fmla="*/ 147613 w 4939259"/>
              <a:gd name="connsiteY12" fmla="*/ 2775529 h 6859615"/>
              <a:gd name="connsiteX13" fmla="*/ 169247 w 4939259"/>
              <a:gd name="connsiteY13" fmla="*/ 1862862 h 6859615"/>
              <a:gd name="connsiteX14" fmla="*/ 168013 w 4939259"/>
              <a:gd name="connsiteY14" fmla="*/ 1228384 h 6859615"/>
              <a:gd name="connsiteX15" fmla="*/ 144609 w 4939259"/>
              <a:gd name="connsiteY15" fmla="*/ 666410 h 6859615"/>
              <a:gd name="connsiteX16" fmla="*/ 162425 w 4939259"/>
              <a:gd name="connsiteY16" fmla="*/ 724 h 6859615"/>
              <a:gd name="connsiteX17" fmla="*/ 4933163 w 4939259"/>
              <a:gd name="connsiteY17" fmla="*/ 0 h 6859615"/>
              <a:gd name="connsiteX0" fmla="*/ 93439 w 4931636"/>
              <a:gd name="connsiteY0" fmla="*/ 5394783 h 6859615"/>
              <a:gd name="connsiteX1" fmla="*/ 102373 w 4931636"/>
              <a:gd name="connsiteY1" fmla="*/ 5437422 h 6859615"/>
              <a:gd name="connsiteX2" fmla="*/ 117144 w 4931636"/>
              <a:gd name="connsiteY2" fmla="*/ 5615230 h 6859615"/>
              <a:gd name="connsiteX3" fmla="*/ 142 w 4931636"/>
              <a:gd name="connsiteY3" fmla="*/ 5388346 h 6859615"/>
              <a:gd name="connsiteX4" fmla="*/ 93439 w 4931636"/>
              <a:gd name="connsiteY4" fmla="*/ 5394783 h 6859615"/>
              <a:gd name="connsiteX5" fmla="*/ 4925540 w 4931636"/>
              <a:gd name="connsiteY5" fmla="*/ 0 h 6859615"/>
              <a:gd name="connsiteX6" fmla="*/ 4931636 w 4931636"/>
              <a:gd name="connsiteY6" fmla="*/ 6857986 h 6859615"/>
              <a:gd name="connsiteX7" fmla="*/ 125084 w 4931636"/>
              <a:gd name="connsiteY7" fmla="*/ 6859615 h 6859615"/>
              <a:gd name="connsiteX8" fmla="*/ 130890 w 4931636"/>
              <a:gd name="connsiteY8" fmla="*/ 6185420 h 6859615"/>
              <a:gd name="connsiteX9" fmla="*/ 197157 w 4931636"/>
              <a:gd name="connsiteY9" fmla="*/ 5874333 h 6859615"/>
              <a:gd name="connsiteX10" fmla="*/ 151718 w 4931636"/>
              <a:gd name="connsiteY10" fmla="*/ 5140414 h 6859615"/>
              <a:gd name="connsiteX11" fmla="*/ 145324 w 4931636"/>
              <a:gd name="connsiteY11" fmla="*/ 4302231 h 6859615"/>
              <a:gd name="connsiteX12" fmla="*/ 139990 w 4931636"/>
              <a:gd name="connsiteY12" fmla="*/ 2775529 h 6859615"/>
              <a:gd name="connsiteX13" fmla="*/ 161624 w 4931636"/>
              <a:gd name="connsiteY13" fmla="*/ 1862862 h 6859615"/>
              <a:gd name="connsiteX14" fmla="*/ 160390 w 4931636"/>
              <a:gd name="connsiteY14" fmla="*/ 1228384 h 6859615"/>
              <a:gd name="connsiteX15" fmla="*/ 136986 w 4931636"/>
              <a:gd name="connsiteY15" fmla="*/ 666410 h 6859615"/>
              <a:gd name="connsiteX16" fmla="*/ 154802 w 4931636"/>
              <a:gd name="connsiteY16" fmla="*/ 724 h 6859615"/>
              <a:gd name="connsiteX17" fmla="*/ 4925540 w 4931636"/>
              <a:gd name="connsiteY17" fmla="*/ 0 h 6859615"/>
              <a:gd name="connsiteX0" fmla="*/ 93444 w 4931641"/>
              <a:gd name="connsiteY0" fmla="*/ 5394783 h 6859615"/>
              <a:gd name="connsiteX1" fmla="*/ 123978 w 4931641"/>
              <a:gd name="connsiteY1" fmla="*/ 5559822 h 6859615"/>
              <a:gd name="connsiteX2" fmla="*/ 117149 w 4931641"/>
              <a:gd name="connsiteY2" fmla="*/ 5615230 h 6859615"/>
              <a:gd name="connsiteX3" fmla="*/ 147 w 4931641"/>
              <a:gd name="connsiteY3" fmla="*/ 5388346 h 6859615"/>
              <a:gd name="connsiteX4" fmla="*/ 93444 w 4931641"/>
              <a:gd name="connsiteY4" fmla="*/ 5394783 h 6859615"/>
              <a:gd name="connsiteX5" fmla="*/ 4925545 w 4931641"/>
              <a:gd name="connsiteY5" fmla="*/ 0 h 6859615"/>
              <a:gd name="connsiteX6" fmla="*/ 4931641 w 4931641"/>
              <a:gd name="connsiteY6" fmla="*/ 6857986 h 6859615"/>
              <a:gd name="connsiteX7" fmla="*/ 125089 w 4931641"/>
              <a:gd name="connsiteY7" fmla="*/ 6859615 h 6859615"/>
              <a:gd name="connsiteX8" fmla="*/ 130895 w 4931641"/>
              <a:gd name="connsiteY8" fmla="*/ 6185420 h 6859615"/>
              <a:gd name="connsiteX9" fmla="*/ 197162 w 4931641"/>
              <a:gd name="connsiteY9" fmla="*/ 5874333 h 6859615"/>
              <a:gd name="connsiteX10" fmla="*/ 151723 w 4931641"/>
              <a:gd name="connsiteY10" fmla="*/ 5140414 h 6859615"/>
              <a:gd name="connsiteX11" fmla="*/ 145329 w 4931641"/>
              <a:gd name="connsiteY11" fmla="*/ 4302231 h 6859615"/>
              <a:gd name="connsiteX12" fmla="*/ 139995 w 4931641"/>
              <a:gd name="connsiteY12" fmla="*/ 2775529 h 6859615"/>
              <a:gd name="connsiteX13" fmla="*/ 161629 w 4931641"/>
              <a:gd name="connsiteY13" fmla="*/ 1862862 h 6859615"/>
              <a:gd name="connsiteX14" fmla="*/ 160395 w 4931641"/>
              <a:gd name="connsiteY14" fmla="*/ 1228384 h 6859615"/>
              <a:gd name="connsiteX15" fmla="*/ 136991 w 4931641"/>
              <a:gd name="connsiteY15" fmla="*/ 666410 h 6859615"/>
              <a:gd name="connsiteX16" fmla="*/ 154807 w 4931641"/>
              <a:gd name="connsiteY16" fmla="*/ 724 h 6859615"/>
              <a:gd name="connsiteX17" fmla="*/ 4925545 w 4931641"/>
              <a:gd name="connsiteY17" fmla="*/ 0 h 6859615"/>
              <a:gd name="connsiteX0" fmla="*/ 21895 w 4860092"/>
              <a:gd name="connsiteY0" fmla="*/ 53947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3947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 name="connsiteX0" fmla="*/ 21895 w 4860092"/>
              <a:gd name="connsiteY0" fmla="*/ 55243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5243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60092" h="6859615">
                <a:moveTo>
                  <a:pt x="21895" y="5524383"/>
                </a:moveTo>
                <a:cubicBezTo>
                  <a:pt x="30533" y="5516962"/>
                  <a:pt x="48478" y="5544681"/>
                  <a:pt x="52429" y="5559822"/>
                </a:cubicBezTo>
                <a:cubicBezTo>
                  <a:pt x="56380" y="5574963"/>
                  <a:pt x="54238" y="5607809"/>
                  <a:pt x="45600" y="5615230"/>
                </a:cubicBezTo>
                <a:cubicBezTo>
                  <a:pt x="36962" y="5622651"/>
                  <a:pt x="4549" y="5619487"/>
                  <a:pt x="598" y="5604346"/>
                </a:cubicBezTo>
                <a:cubicBezTo>
                  <a:pt x="-3353" y="5589205"/>
                  <a:pt x="13257" y="5531804"/>
                  <a:pt x="21895" y="5524383"/>
                </a:cubicBezTo>
                <a:close/>
                <a:moveTo>
                  <a:pt x="4853996" y="0"/>
                </a:moveTo>
                <a:lnTo>
                  <a:pt x="4860092" y="6857986"/>
                </a:lnTo>
                <a:lnTo>
                  <a:pt x="53540" y="6859615"/>
                </a:lnTo>
                <a:cubicBezTo>
                  <a:pt x="50713" y="6672582"/>
                  <a:pt x="38360" y="6239103"/>
                  <a:pt x="59346" y="6185420"/>
                </a:cubicBezTo>
                <a:cubicBezTo>
                  <a:pt x="186210" y="6016637"/>
                  <a:pt x="98761" y="6014541"/>
                  <a:pt x="125613" y="5874333"/>
                </a:cubicBezTo>
                <a:cubicBezTo>
                  <a:pt x="104117" y="5642393"/>
                  <a:pt x="30232" y="5410454"/>
                  <a:pt x="80174" y="5140414"/>
                </a:cubicBezTo>
                <a:cubicBezTo>
                  <a:pt x="108205" y="4681633"/>
                  <a:pt x="45749" y="4761013"/>
                  <a:pt x="73780" y="4302231"/>
                </a:cubicBezTo>
                <a:cubicBezTo>
                  <a:pt x="65652" y="3779043"/>
                  <a:pt x="124199" y="3798779"/>
                  <a:pt x="68446" y="2775529"/>
                </a:cubicBezTo>
                <a:cubicBezTo>
                  <a:pt x="80419" y="1837895"/>
                  <a:pt x="68581" y="2081359"/>
                  <a:pt x="90080" y="1862862"/>
                </a:cubicBezTo>
                <a:cubicBezTo>
                  <a:pt x="34106" y="1156069"/>
                  <a:pt x="116245" y="1658952"/>
                  <a:pt x="88846" y="1228384"/>
                </a:cubicBezTo>
                <a:lnTo>
                  <a:pt x="65442" y="666410"/>
                </a:lnTo>
                <a:cubicBezTo>
                  <a:pt x="74556" y="522302"/>
                  <a:pt x="64619" y="344857"/>
                  <a:pt x="83258" y="724"/>
                </a:cubicBezTo>
                <a:lnTo>
                  <a:pt x="4853996" y="0"/>
                </a:lnTo>
                <a:close/>
              </a:path>
            </a:pathLst>
          </a:custGeom>
          <a:solidFill>
            <a:srgbClr val="5BAC26"/>
          </a:solidFill>
          <a:ln>
            <a:noFill/>
          </a:ln>
        </p:spPr>
        <p:txBody>
          <a:bodyPr wrap="square">
            <a:noAutofit/>
          </a:bodyPr>
          <a:lstStyle>
            <a:lvl1pPr>
              <a:defRPr sz="1800">
                <a:solidFill>
                  <a:schemeClr val="bg2"/>
                </a:solidFill>
              </a:defRPr>
            </a:lvl1pPr>
          </a:lstStyle>
          <a:p>
            <a:r>
              <a:rPr lang="en-GB" dirty="0"/>
              <a:t>This is an image placeholder. Click the little icon behind the square image to add a picture</a:t>
            </a:r>
          </a:p>
        </p:txBody>
      </p:sp>
      <p:sp>
        <p:nvSpPr>
          <p:cNvPr id="2" name="Title 1">
            <a:extLst>
              <a:ext uri="{FF2B5EF4-FFF2-40B4-BE49-F238E27FC236}">
                <a16:creationId xmlns:a16="http://schemas.microsoft.com/office/drawing/2014/main" id="{D6D9A0C0-4960-3842-A965-E517B32C40D3}"/>
              </a:ext>
            </a:extLst>
          </p:cNvPr>
          <p:cNvSpPr>
            <a:spLocks noGrp="1"/>
          </p:cNvSpPr>
          <p:nvPr>
            <p:ph type="ctrTitle" hasCustomPrompt="1"/>
          </p:nvPr>
        </p:nvSpPr>
        <p:spPr>
          <a:xfrm>
            <a:off x="334963" y="2677886"/>
            <a:ext cx="5761037" cy="2208439"/>
          </a:xfrm>
        </p:spPr>
        <p:txBody>
          <a:bodyPr anchor="t">
            <a:normAutofit/>
          </a:bodyPr>
          <a:lstStyle>
            <a:lvl1pPr algn="l">
              <a:defRPr sz="3600"/>
            </a:lvl1pPr>
          </a:lstStyle>
          <a:p>
            <a:r>
              <a:rPr lang="en-US" dirty="0"/>
              <a:t>Title of your presentation </a:t>
            </a:r>
            <a:br>
              <a:rPr lang="en-US" dirty="0"/>
            </a:br>
            <a:r>
              <a:rPr lang="en-US" dirty="0"/>
              <a:t>goes here</a:t>
            </a:r>
            <a:endParaRPr lang="en-GB" dirty="0"/>
          </a:p>
        </p:txBody>
      </p:sp>
      <p:sp>
        <p:nvSpPr>
          <p:cNvPr id="3" name="Subtitle 2">
            <a:extLst>
              <a:ext uri="{FF2B5EF4-FFF2-40B4-BE49-F238E27FC236}">
                <a16:creationId xmlns:a16="http://schemas.microsoft.com/office/drawing/2014/main" id="{F281CB52-78B7-0C41-8AA4-983207946085}"/>
              </a:ext>
            </a:extLst>
          </p:cNvPr>
          <p:cNvSpPr>
            <a:spLocks noGrp="1"/>
          </p:cNvSpPr>
          <p:nvPr>
            <p:ph type="subTitle" idx="1" hasCustomPrompt="1"/>
          </p:nvPr>
        </p:nvSpPr>
        <p:spPr>
          <a:xfrm>
            <a:off x="334963" y="5157788"/>
            <a:ext cx="5761037" cy="842962"/>
          </a:xfrm>
        </p:spPr>
        <p:txBody>
          <a:bodyPr>
            <a:normAutofit/>
          </a:bodyPr>
          <a:lstStyle>
            <a:lvl1pPr marL="0" indent="0" algn="l">
              <a:buNone/>
              <a:defRPr sz="2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endParaRPr lang="en-GB" dirty="0"/>
          </a:p>
        </p:txBody>
      </p:sp>
      <p:sp>
        <p:nvSpPr>
          <p:cNvPr id="19" name="Picture Placeholder 18">
            <a:extLst>
              <a:ext uri="{FF2B5EF4-FFF2-40B4-BE49-F238E27FC236}">
                <a16:creationId xmlns:a16="http://schemas.microsoft.com/office/drawing/2014/main" id="{D45FCE02-F1F3-2A41-9380-F9CD5291EED6}"/>
              </a:ext>
            </a:extLst>
          </p:cNvPr>
          <p:cNvSpPr>
            <a:spLocks noGrp="1"/>
          </p:cNvSpPr>
          <p:nvPr>
            <p:ph type="pic" sz="quarter" idx="10"/>
          </p:nvPr>
        </p:nvSpPr>
        <p:spPr>
          <a:xfrm>
            <a:off x="6585209" y="1066006"/>
            <a:ext cx="4725987" cy="4725987"/>
          </a:xfrm>
          <a:solidFill>
            <a:srgbClr val="F2F3EB"/>
          </a:solidFill>
          <a:ln w="57150">
            <a:solidFill>
              <a:schemeClr val="bg1"/>
            </a:solidFill>
          </a:ln>
          <a:effectLst>
            <a:outerShdw blurRad="215900" sx="102000" sy="102000" algn="ctr" rotWithShape="0">
              <a:prstClr val="black">
                <a:alpha val="24000"/>
              </a:prstClr>
            </a:outerShdw>
          </a:effectLst>
        </p:spPr>
        <p:txBody>
          <a:bodyPr/>
          <a:lstStyle/>
          <a:p>
            <a:endParaRPr lang="en-GB" dirty="0"/>
          </a:p>
        </p:txBody>
      </p:sp>
      <p:pic>
        <p:nvPicPr>
          <p:cNvPr id="20" name="Picture 19">
            <a:extLst>
              <a:ext uri="{FF2B5EF4-FFF2-40B4-BE49-F238E27FC236}">
                <a16:creationId xmlns:a16="http://schemas.microsoft.com/office/drawing/2014/main" id="{532B067F-1C8D-0E49-B572-20209154F9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4963" y="336283"/>
            <a:ext cx="1865312" cy="1949716"/>
          </a:xfrm>
          <a:prstGeom prst="rect">
            <a:avLst/>
          </a:prstGeom>
        </p:spPr>
      </p:pic>
    </p:spTree>
    <p:extLst>
      <p:ext uri="{BB962C8B-B14F-4D97-AF65-F5344CB8AC3E}">
        <p14:creationId xmlns:p14="http://schemas.microsoft.com/office/powerpoint/2010/main" val="811600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2463-A991-0F4A-B0B1-0A1E2B91E3B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143E37-3E98-374D-8324-8657691FFA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1BFC42-1795-F84D-BB1F-903859059B12}"/>
              </a:ext>
            </a:extLst>
          </p:cNvPr>
          <p:cNvSpPr>
            <a:spLocks noGrp="1"/>
          </p:cNvSpPr>
          <p:nvPr>
            <p:ph type="dt" sz="half" idx="10"/>
          </p:nvPr>
        </p:nvSpPr>
        <p:spPr>
          <a:xfrm>
            <a:off x="9100457" y="6453051"/>
            <a:ext cx="1673764" cy="216038"/>
          </a:xfrm>
        </p:spPr>
        <p:txBody>
          <a:bodyPr/>
          <a:lstStyle/>
          <a:p>
            <a:fld id="{3F9582EE-2284-6B4C-A6EF-42DBDAEC2F67}" type="datetime4">
              <a:rPr lang="en-GB" smtClean="0"/>
              <a:t>09 October 2019</a:t>
            </a:fld>
            <a:endParaRPr lang="en-GB" dirty="0"/>
          </a:p>
        </p:txBody>
      </p:sp>
      <p:sp>
        <p:nvSpPr>
          <p:cNvPr id="5" name="Footer Placeholder 4">
            <a:extLst>
              <a:ext uri="{FF2B5EF4-FFF2-40B4-BE49-F238E27FC236}">
                <a16:creationId xmlns:a16="http://schemas.microsoft.com/office/drawing/2014/main" id="{2D990AC9-CC40-F242-ADBA-6699016483EC}"/>
              </a:ext>
            </a:extLst>
          </p:cNvPr>
          <p:cNvSpPr>
            <a:spLocks noGrp="1"/>
          </p:cNvSpPr>
          <p:nvPr>
            <p:ph type="ftr" sz="quarter" idx="11"/>
          </p:nvPr>
        </p:nvSpPr>
        <p:spPr>
          <a:xfrm>
            <a:off x="1236617" y="6453051"/>
            <a:ext cx="7315200" cy="216038"/>
          </a:xfrm>
        </p:spPr>
        <p:txBody>
          <a:bodyPr/>
          <a:lstStyle/>
          <a:p>
            <a:r>
              <a:rPr lang="en-GB"/>
              <a:t>The Trussell Trust - Together, we can end the need for food banks</a:t>
            </a:r>
          </a:p>
        </p:txBody>
      </p:sp>
      <p:sp>
        <p:nvSpPr>
          <p:cNvPr id="6" name="Slide Number Placeholder 5">
            <a:extLst>
              <a:ext uri="{FF2B5EF4-FFF2-40B4-BE49-F238E27FC236}">
                <a16:creationId xmlns:a16="http://schemas.microsoft.com/office/drawing/2014/main" id="{3C05C73F-87C7-DD47-BF49-1581C329F839}"/>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203429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EE4D-59A4-9A44-94BC-95CB11912011}"/>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A013269-1044-7244-9DA2-56F32D3465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69548A-4435-074E-98B4-BBB0119796B0}"/>
              </a:ext>
            </a:extLst>
          </p:cNvPr>
          <p:cNvSpPr>
            <a:spLocks noGrp="1"/>
          </p:cNvSpPr>
          <p:nvPr>
            <p:ph type="dt" sz="half" idx="10"/>
          </p:nvPr>
        </p:nvSpPr>
        <p:spPr/>
        <p:txBody>
          <a:bodyPr/>
          <a:lstStyle/>
          <a:p>
            <a:fld id="{9A9F1D3E-E02D-1744-ABD6-456A75381DCF}" type="datetime4">
              <a:rPr lang="en-GB" smtClean="0"/>
              <a:t>09 October 2019</a:t>
            </a:fld>
            <a:endParaRPr lang="en-GB"/>
          </a:p>
        </p:txBody>
      </p:sp>
      <p:sp>
        <p:nvSpPr>
          <p:cNvPr id="5" name="Footer Placeholder 4">
            <a:extLst>
              <a:ext uri="{FF2B5EF4-FFF2-40B4-BE49-F238E27FC236}">
                <a16:creationId xmlns:a16="http://schemas.microsoft.com/office/drawing/2014/main" id="{EF9A7FB6-CABA-D644-87D9-D8BE82926B3B}"/>
              </a:ext>
            </a:extLst>
          </p:cNvPr>
          <p:cNvSpPr>
            <a:spLocks noGrp="1"/>
          </p:cNvSpPr>
          <p:nvPr>
            <p:ph type="ftr" sz="quarter" idx="11"/>
          </p:nvPr>
        </p:nvSpPr>
        <p:spPr/>
        <p:txBody>
          <a:bodyPr/>
          <a:lstStyle/>
          <a:p>
            <a:r>
              <a:rPr lang="en-GB"/>
              <a:t>The Trussell Trust - Together, we can end the need for food banks</a:t>
            </a:r>
          </a:p>
        </p:txBody>
      </p:sp>
      <p:sp>
        <p:nvSpPr>
          <p:cNvPr id="6" name="Slide Number Placeholder 5">
            <a:extLst>
              <a:ext uri="{FF2B5EF4-FFF2-40B4-BE49-F238E27FC236}">
                <a16:creationId xmlns:a16="http://schemas.microsoft.com/office/drawing/2014/main" id="{F43B5195-425D-A642-BCC4-7E812C94B850}"/>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3462198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AED8-4ABB-344B-92B5-16817EC8C6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5F46C4-C062-1341-AC9E-4BBA890946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09BFD1-A474-ED4F-B2A8-53BB383D7F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9FE8AE-C0B4-F84E-B546-487A2E071521}"/>
              </a:ext>
            </a:extLst>
          </p:cNvPr>
          <p:cNvSpPr>
            <a:spLocks noGrp="1"/>
          </p:cNvSpPr>
          <p:nvPr>
            <p:ph type="dt" sz="half" idx="10"/>
          </p:nvPr>
        </p:nvSpPr>
        <p:spPr/>
        <p:txBody>
          <a:bodyPr/>
          <a:lstStyle/>
          <a:p>
            <a:fld id="{1400458E-3110-A743-B23C-3297BE0A273A}" type="datetime4">
              <a:rPr lang="en-GB" smtClean="0"/>
              <a:t>09 October 2019</a:t>
            </a:fld>
            <a:endParaRPr lang="en-GB"/>
          </a:p>
        </p:txBody>
      </p:sp>
      <p:sp>
        <p:nvSpPr>
          <p:cNvPr id="6" name="Footer Placeholder 5">
            <a:extLst>
              <a:ext uri="{FF2B5EF4-FFF2-40B4-BE49-F238E27FC236}">
                <a16:creationId xmlns:a16="http://schemas.microsoft.com/office/drawing/2014/main" id="{BDE082B9-E841-FC45-B7CF-51BA28EFD97A}"/>
              </a:ext>
            </a:extLst>
          </p:cNvPr>
          <p:cNvSpPr>
            <a:spLocks noGrp="1"/>
          </p:cNvSpPr>
          <p:nvPr>
            <p:ph type="ftr" sz="quarter" idx="11"/>
          </p:nvPr>
        </p:nvSpPr>
        <p:spPr/>
        <p:txBody>
          <a:bodyPr/>
          <a:lstStyle/>
          <a:p>
            <a:r>
              <a:rPr lang="en-GB"/>
              <a:t>The Trussell Trust - Together, we can end the need for food banks</a:t>
            </a:r>
          </a:p>
        </p:txBody>
      </p:sp>
      <p:sp>
        <p:nvSpPr>
          <p:cNvPr id="7" name="Slide Number Placeholder 6">
            <a:extLst>
              <a:ext uri="{FF2B5EF4-FFF2-40B4-BE49-F238E27FC236}">
                <a16:creationId xmlns:a16="http://schemas.microsoft.com/office/drawing/2014/main" id="{754C799E-228D-7C4C-9173-3AC29F2952A5}"/>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3734864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C2F1-D4AF-AD43-AA0F-98F95265A2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4A1C91-2E90-5140-BF50-C4EF86995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1BEDF2-DB86-D842-97F4-B6147AFA72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78DCCE-8CC0-B940-B5D5-EFEBC0D25D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F4D9D8-6C26-8E42-AB43-2DF66D0221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92FADB-7D41-BD46-B983-D33DD2A90385}"/>
              </a:ext>
            </a:extLst>
          </p:cNvPr>
          <p:cNvSpPr>
            <a:spLocks noGrp="1"/>
          </p:cNvSpPr>
          <p:nvPr>
            <p:ph type="dt" sz="half" idx="10"/>
          </p:nvPr>
        </p:nvSpPr>
        <p:spPr/>
        <p:txBody>
          <a:bodyPr/>
          <a:lstStyle/>
          <a:p>
            <a:fld id="{8628A793-ACAF-A84B-A67F-D29E043D3252}" type="datetime4">
              <a:rPr lang="en-GB" smtClean="0"/>
              <a:t>09 October 2019</a:t>
            </a:fld>
            <a:endParaRPr lang="en-GB"/>
          </a:p>
        </p:txBody>
      </p:sp>
      <p:sp>
        <p:nvSpPr>
          <p:cNvPr id="8" name="Footer Placeholder 7">
            <a:extLst>
              <a:ext uri="{FF2B5EF4-FFF2-40B4-BE49-F238E27FC236}">
                <a16:creationId xmlns:a16="http://schemas.microsoft.com/office/drawing/2014/main" id="{B54A7716-43FA-674E-B2BD-AE3B869824F6}"/>
              </a:ext>
            </a:extLst>
          </p:cNvPr>
          <p:cNvSpPr>
            <a:spLocks noGrp="1"/>
          </p:cNvSpPr>
          <p:nvPr>
            <p:ph type="ftr" sz="quarter" idx="11"/>
          </p:nvPr>
        </p:nvSpPr>
        <p:spPr/>
        <p:txBody>
          <a:bodyPr/>
          <a:lstStyle/>
          <a:p>
            <a:r>
              <a:rPr lang="en-GB"/>
              <a:t>The Trussell Trust - Together, we can end the need for food banks</a:t>
            </a:r>
          </a:p>
        </p:txBody>
      </p:sp>
      <p:sp>
        <p:nvSpPr>
          <p:cNvPr id="9" name="Slide Number Placeholder 8">
            <a:extLst>
              <a:ext uri="{FF2B5EF4-FFF2-40B4-BE49-F238E27FC236}">
                <a16:creationId xmlns:a16="http://schemas.microsoft.com/office/drawing/2014/main" id="{3FE73182-3EE3-EB43-9B49-41FE5F046DB7}"/>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951941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35EE-EBA0-CB43-A4EB-18FFF25821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881FE4-4EC4-834A-8CD6-97A5D3D1A854}"/>
              </a:ext>
            </a:extLst>
          </p:cNvPr>
          <p:cNvSpPr>
            <a:spLocks noGrp="1"/>
          </p:cNvSpPr>
          <p:nvPr>
            <p:ph type="dt" sz="half" idx="10"/>
          </p:nvPr>
        </p:nvSpPr>
        <p:spPr/>
        <p:txBody>
          <a:bodyPr/>
          <a:lstStyle/>
          <a:p>
            <a:fld id="{41140939-559A-2E47-97CF-75C9EF1A420A}" type="datetime4">
              <a:rPr lang="en-GB" smtClean="0"/>
              <a:t>09 October 2019</a:t>
            </a:fld>
            <a:endParaRPr lang="en-GB"/>
          </a:p>
        </p:txBody>
      </p:sp>
      <p:sp>
        <p:nvSpPr>
          <p:cNvPr id="4" name="Footer Placeholder 3">
            <a:extLst>
              <a:ext uri="{FF2B5EF4-FFF2-40B4-BE49-F238E27FC236}">
                <a16:creationId xmlns:a16="http://schemas.microsoft.com/office/drawing/2014/main" id="{1FFF70A0-48B4-404B-9872-F700AD15B42B}"/>
              </a:ext>
            </a:extLst>
          </p:cNvPr>
          <p:cNvSpPr>
            <a:spLocks noGrp="1"/>
          </p:cNvSpPr>
          <p:nvPr>
            <p:ph type="ftr" sz="quarter" idx="11"/>
          </p:nvPr>
        </p:nvSpPr>
        <p:spPr/>
        <p:txBody>
          <a:bodyPr/>
          <a:lstStyle/>
          <a:p>
            <a:r>
              <a:rPr lang="en-GB"/>
              <a:t>The Trussell Trust - Together, we can end the need for food banks</a:t>
            </a:r>
          </a:p>
        </p:txBody>
      </p:sp>
      <p:sp>
        <p:nvSpPr>
          <p:cNvPr id="5" name="Slide Number Placeholder 4">
            <a:extLst>
              <a:ext uri="{FF2B5EF4-FFF2-40B4-BE49-F238E27FC236}">
                <a16:creationId xmlns:a16="http://schemas.microsoft.com/office/drawing/2014/main" id="{50F03A58-0BB3-FA41-BAF9-1B45847A0B11}"/>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297536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41C91-42A9-1246-B60C-E7BC24427A75}"/>
              </a:ext>
            </a:extLst>
          </p:cNvPr>
          <p:cNvSpPr>
            <a:spLocks noGrp="1"/>
          </p:cNvSpPr>
          <p:nvPr>
            <p:ph type="dt" sz="half" idx="10"/>
          </p:nvPr>
        </p:nvSpPr>
        <p:spPr/>
        <p:txBody>
          <a:bodyPr/>
          <a:lstStyle/>
          <a:p>
            <a:fld id="{303CF8BB-739B-3F49-95F0-0FC000C67B40}" type="datetime4">
              <a:rPr lang="en-GB" smtClean="0"/>
              <a:t>09 October 2019</a:t>
            </a:fld>
            <a:endParaRPr lang="en-GB"/>
          </a:p>
        </p:txBody>
      </p:sp>
      <p:sp>
        <p:nvSpPr>
          <p:cNvPr id="3" name="Footer Placeholder 2">
            <a:extLst>
              <a:ext uri="{FF2B5EF4-FFF2-40B4-BE49-F238E27FC236}">
                <a16:creationId xmlns:a16="http://schemas.microsoft.com/office/drawing/2014/main" id="{7878AE35-C47B-B74E-BDC2-590302F12EE2}"/>
              </a:ext>
            </a:extLst>
          </p:cNvPr>
          <p:cNvSpPr>
            <a:spLocks noGrp="1"/>
          </p:cNvSpPr>
          <p:nvPr>
            <p:ph type="ftr" sz="quarter" idx="11"/>
          </p:nvPr>
        </p:nvSpPr>
        <p:spPr/>
        <p:txBody>
          <a:bodyPr/>
          <a:lstStyle/>
          <a:p>
            <a:r>
              <a:rPr lang="en-GB"/>
              <a:t>The Trussell Trust - Together, we can end the need for food banks</a:t>
            </a:r>
          </a:p>
        </p:txBody>
      </p:sp>
      <p:sp>
        <p:nvSpPr>
          <p:cNvPr id="4" name="Slide Number Placeholder 3">
            <a:extLst>
              <a:ext uri="{FF2B5EF4-FFF2-40B4-BE49-F238E27FC236}">
                <a16:creationId xmlns:a16="http://schemas.microsoft.com/office/drawing/2014/main" id="{0D8A718F-2536-4840-9733-472A27581C49}"/>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334393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EB49-2959-034B-AF93-AAD070C53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EFFC81-EDF4-9640-8BA0-C994402DA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C172F73-C98C-1D43-8410-F87580A07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71A4E9-9798-2048-9E5A-3C21AE82B467}"/>
              </a:ext>
            </a:extLst>
          </p:cNvPr>
          <p:cNvSpPr>
            <a:spLocks noGrp="1"/>
          </p:cNvSpPr>
          <p:nvPr>
            <p:ph type="dt" sz="half" idx="10"/>
          </p:nvPr>
        </p:nvSpPr>
        <p:spPr/>
        <p:txBody>
          <a:bodyPr/>
          <a:lstStyle/>
          <a:p>
            <a:fld id="{C5BA2730-D097-064C-A022-DDA75B1CBE7A}" type="datetime4">
              <a:rPr lang="en-GB" smtClean="0"/>
              <a:t>09 October 2019</a:t>
            </a:fld>
            <a:endParaRPr lang="en-GB"/>
          </a:p>
        </p:txBody>
      </p:sp>
      <p:sp>
        <p:nvSpPr>
          <p:cNvPr id="6" name="Footer Placeholder 5">
            <a:extLst>
              <a:ext uri="{FF2B5EF4-FFF2-40B4-BE49-F238E27FC236}">
                <a16:creationId xmlns:a16="http://schemas.microsoft.com/office/drawing/2014/main" id="{6B2402B5-1BC2-A848-8C24-BDA6A28A9159}"/>
              </a:ext>
            </a:extLst>
          </p:cNvPr>
          <p:cNvSpPr>
            <a:spLocks noGrp="1"/>
          </p:cNvSpPr>
          <p:nvPr>
            <p:ph type="ftr" sz="quarter" idx="11"/>
          </p:nvPr>
        </p:nvSpPr>
        <p:spPr/>
        <p:txBody>
          <a:bodyPr/>
          <a:lstStyle/>
          <a:p>
            <a:r>
              <a:rPr lang="en-GB"/>
              <a:t>The Trussell Trust - Together, we can end the need for food banks</a:t>
            </a:r>
          </a:p>
        </p:txBody>
      </p:sp>
      <p:sp>
        <p:nvSpPr>
          <p:cNvPr id="7" name="Slide Number Placeholder 6">
            <a:extLst>
              <a:ext uri="{FF2B5EF4-FFF2-40B4-BE49-F238E27FC236}">
                <a16:creationId xmlns:a16="http://schemas.microsoft.com/office/drawing/2014/main" id="{5381604D-5E86-4648-841F-F62186C30C93}"/>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4222811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1325D-4B39-7849-A7E8-433D56E98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33DC38-9401-1F40-A279-25F85871CF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325BC0-E7B0-0B44-8D11-AA5E57A7C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F8FCB0-DFE7-CC4B-A52B-10DD6650FEB3}"/>
              </a:ext>
            </a:extLst>
          </p:cNvPr>
          <p:cNvSpPr>
            <a:spLocks noGrp="1"/>
          </p:cNvSpPr>
          <p:nvPr>
            <p:ph type="dt" sz="half" idx="10"/>
          </p:nvPr>
        </p:nvSpPr>
        <p:spPr/>
        <p:txBody>
          <a:bodyPr/>
          <a:lstStyle/>
          <a:p>
            <a:fld id="{395C41EA-0CC1-AE4B-A406-03C9324EAB2A}" type="datetime4">
              <a:rPr lang="en-GB" smtClean="0"/>
              <a:t>09 October 2019</a:t>
            </a:fld>
            <a:endParaRPr lang="en-GB"/>
          </a:p>
        </p:txBody>
      </p:sp>
      <p:sp>
        <p:nvSpPr>
          <p:cNvPr id="6" name="Footer Placeholder 5">
            <a:extLst>
              <a:ext uri="{FF2B5EF4-FFF2-40B4-BE49-F238E27FC236}">
                <a16:creationId xmlns:a16="http://schemas.microsoft.com/office/drawing/2014/main" id="{CFECECD0-D8D9-DA47-9D06-BF54B94BD689}"/>
              </a:ext>
            </a:extLst>
          </p:cNvPr>
          <p:cNvSpPr>
            <a:spLocks noGrp="1"/>
          </p:cNvSpPr>
          <p:nvPr>
            <p:ph type="ftr" sz="quarter" idx="11"/>
          </p:nvPr>
        </p:nvSpPr>
        <p:spPr/>
        <p:txBody>
          <a:bodyPr/>
          <a:lstStyle/>
          <a:p>
            <a:r>
              <a:rPr lang="en-GB"/>
              <a:t>The Trussell Trust - Together, we can end the need for food banks</a:t>
            </a:r>
          </a:p>
        </p:txBody>
      </p:sp>
      <p:sp>
        <p:nvSpPr>
          <p:cNvPr id="7" name="Slide Number Placeholder 6">
            <a:extLst>
              <a:ext uri="{FF2B5EF4-FFF2-40B4-BE49-F238E27FC236}">
                <a16:creationId xmlns:a16="http://schemas.microsoft.com/office/drawing/2014/main" id="{A87C5CC6-9CF7-AF4E-8516-38912CF5F092}"/>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2576828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71D91-D579-7B4F-B235-C366E53FB4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470B2C-4CD8-6B48-BF1F-838E168724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B7455B-F4CA-4746-9194-0C7709CC752A}"/>
              </a:ext>
            </a:extLst>
          </p:cNvPr>
          <p:cNvSpPr>
            <a:spLocks noGrp="1"/>
          </p:cNvSpPr>
          <p:nvPr>
            <p:ph type="dt" sz="half" idx="10"/>
          </p:nvPr>
        </p:nvSpPr>
        <p:spPr/>
        <p:txBody>
          <a:bodyPr/>
          <a:lstStyle/>
          <a:p>
            <a:fld id="{584FDC92-DC97-D842-93C8-6AC2A7F40866}" type="datetime4">
              <a:rPr lang="en-GB" smtClean="0"/>
              <a:t>09 October 2019</a:t>
            </a:fld>
            <a:endParaRPr lang="en-GB"/>
          </a:p>
        </p:txBody>
      </p:sp>
      <p:sp>
        <p:nvSpPr>
          <p:cNvPr id="5" name="Footer Placeholder 4">
            <a:extLst>
              <a:ext uri="{FF2B5EF4-FFF2-40B4-BE49-F238E27FC236}">
                <a16:creationId xmlns:a16="http://schemas.microsoft.com/office/drawing/2014/main" id="{51B0F295-4D26-384C-AE8C-BD6DC9D3A4BB}"/>
              </a:ext>
            </a:extLst>
          </p:cNvPr>
          <p:cNvSpPr>
            <a:spLocks noGrp="1"/>
          </p:cNvSpPr>
          <p:nvPr>
            <p:ph type="ftr" sz="quarter" idx="11"/>
          </p:nvPr>
        </p:nvSpPr>
        <p:spPr/>
        <p:txBody>
          <a:bodyPr/>
          <a:lstStyle/>
          <a:p>
            <a:r>
              <a:rPr lang="en-GB"/>
              <a:t>The Trussell Trust - Together, we can end the need for food banks</a:t>
            </a:r>
          </a:p>
        </p:txBody>
      </p:sp>
      <p:sp>
        <p:nvSpPr>
          <p:cNvPr id="6" name="Slide Number Placeholder 5">
            <a:extLst>
              <a:ext uri="{FF2B5EF4-FFF2-40B4-BE49-F238E27FC236}">
                <a16:creationId xmlns:a16="http://schemas.microsoft.com/office/drawing/2014/main" id="{F70ABFFA-2818-BD43-AE71-CCF4658F15FF}"/>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352683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94343-75BF-4F4D-BC4A-B49DFEA89F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E8C1AD-278D-464F-AD26-B1C17EA4F1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60EE6F-713F-E146-92D5-9179ECA71BC8}"/>
              </a:ext>
            </a:extLst>
          </p:cNvPr>
          <p:cNvSpPr>
            <a:spLocks noGrp="1"/>
          </p:cNvSpPr>
          <p:nvPr>
            <p:ph type="dt" sz="half" idx="10"/>
          </p:nvPr>
        </p:nvSpPr>
        <p:spPr/>
        <p:txBody>
          <a:bodyPr/>
          <a:lstStyle/>
          <a:p>
            <a:fld id="{2FD802DE-707E-7E46-B691-9D2AA272F7C5}" type="datetime4">
              <a:rPr lang="en-GB" smtClean="0"/>
              <a:t>09 October 2019</a:t>
            </a:fld>
            <a:endParaRPr lang="en-GB"/>
          </a:p>
        </p:txBody>
      </p:sp>
      <p:sp>
        <p:nvSpPr>
          <p:cNvPr id="5" name="Footer Placeholder 4">
            <a:extLst>
              <a:ext uri="{FF2B5EF4-FFF2-40B4-BE49-F238E27FC236}">
                <a16:creationId xmlns:a16="http://schemas.microsoft.com/office/drawing/2014/main" id="{CD66F037-76AA-EA45-ACF5-A7725998530C}"/>
              </a:ext>
            </a:extLst>
          </p:cNvPr>
          <p:cNvSpPr>
            <a:spLocks noGrp="1"/>
          </p:cNvSpPr>
          <p:nvPr>
            <p:ph type="ftr" sz="quarter" idx="11"/>
          </p:nvPr>
        </p:nvSpPr>
        <p:spPr/>
        <p:txBody>
          <a:bodyPr/>
          <a:lstStyle/>
          <a:p>
            <a:r>
              <a:rPr lang="en-GB"/>
              <a:t>The Trussell Trust - Together, we can end the need for food banks</a:t>
            </a:r>
          </a:p>
        </p:txBody>
      </p:sp>
      <p:sp>
        <p:nvSpPr>
          <p:cNvPr id="6" name="Slide Number Placeholder 5">
            <a:extLst>
              <a:ext uri="{FF2B5EF4-FFF2-40B4-BE49-F238E27FC236}">
                <a16:creationId xmlns:a16="http://schemas.microsoft.com/office/drawing/2014/main" id="{1C734265-4477-344C-806F-7F882D1BC7D0}"/>
              </a:ext>
            </a:extLst>
          </p:cNvPr>
          <p:cNvSpPr>
            <a:spLocks noGrp="1"/>
          </p:cNvSpPr>
          <p:nvPr>
            <p:ph type="sldNum" sz="quarter" idx="12"/>
          </p:nvPr>
        </p:nvSpPr>
        <p:spPr/>
        <p:txBody>
          <a:bodyPr/>
          <a:lstStyle/>
          <a:p>
            <a:fld id="{6CCA5A4E-9384-7B4E-A945-D252AB071471}" type="slidenum">
              <a:rPr lang="en-GB" smtClean="0"/>
              <a:t>‹#›</a:t>
            </a:fld>
            <a:endParaRPr lang="en-GB"/>
          </a:p>
        </p:txBody>
      </p:sp>
    </p:spTree>
    <p:extLst>
      <p:ext uri="{BB962C8B-B14F-4D97-AF65-F5344CB8AC3E}">
        <p14:creationId xmlns:p14="http://schemas.microsoft.com/office/powerpoint/2010/main" val="31085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iv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4DD461-4689-7F4B-A49A-64CB1DD237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77019"/>
            <a:ext cx="12192000" cy="980980"/>
          </a:xfrm>
          <a:prstGeom prst="rect">
            <a:avLst/>
          </a:prstGeom>
        </p:spPr>
      </p:pic>
      <p:sp>
        <p:nvSpPr>
          <p:cNvPr id="2" name="Title 1">
            <a:extLst>
              <a:ext uri="{FF2B5EF4-FFF2-40B4-BE49-F238E27FC236}">
                <a16:creationId xmlns:a16="http://schemas.microsoft.com/office/drawing/2014/main" id="{D6D9A0C0-4960-3842-A965-E517B32C40D3}"/>
              </a:ext>
            </a:extLst>
          </p:cNvPr>
          <p:cNvSpPr>
            <a:spLocks noGrp="1"/>
          </p:cNvSpPr>
          <p:nvPr>
            <p:ph type="ctrTitle" hasCustomPrompt="1"/>
          </p:nvPr>
        </p:nvSpPr>
        <p:spPr>
          <a:xfrm>
            <a:off x="334963" y="2906162"/>
            <a:ext cx="5761037" cy="1980163"/>
          </a:xfrm>
        </p:spPr>
        <p:txBody>
          <a:bodyPr anchor="t">
            <a:normAutofit/>
          </a:bodyPr>
          <a:lstStyle>
            <a:lvl1pPr algn="l">
              <a:defRPr sz="3600"/>
            </a:lvl1pPr>
          </a:lstStyle>
          <a:p>
            <a:r>
              <a:rPr lang="en-US" dirty="0"/>
              <a:t>Title of your presentation goes here please</a:t>
            </a:r>
            <a:endParaRPr lang="en-GB" dirty="0"/>
          </a:p>
        </p:txBody>
      </p:sp>
      <p:sp>
        <p:nvSpPr>
          <p:cNvPr id="3" name="Subtitle 2">
            <a:extLst>
              <a:ext uri="{FF2B5EF4-FFF2-40B4-BE49-F238E27FC236}">
                <a16:creationId xmlns:a16="http://schemas.microsoft.com/office/drawing/2014/main" id="{F281CB52-78B7-0C41-8AA4-983207946085}"/>
              </a:ext>
            </a:extLst>
          </p:cNvPr>
          <p:cNvSpPr>
            <a:spLocks noGrp="1"/>
          </p:cNvSpPr>
          <p:nvPr>
            <p:ph type="subTitle" idx="1" hasCustomPrompt="1"/>
          </p:nvPr>
        </p:nvSpPr>
        <p:spPr>
          <a:xfrm>
            <a:off x="334963" y="5157788"/>
            <a:ext cx="5761037" cy="842962"/>
          </a:xfrm>
        </p:spPr>
        <p:txBody>
          <a:bodyPr>
            <a:normAutofit/>
          </a:bodyPr>
          <a:lstStyle>
            <a:lvl1pPr marL="0" indent="0" algn="l">
              <a:buNone/>
              <a:defRPr sz="2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endParaRPr lang="en-GB" dirty="0"/>
          </a:p>
        </p:txBody>
      </p:sp>
      <p:sp>
        <p:nvSpPr>
          <p:cNvPr id="19" name="Picture Placeholder 18">
            <a:extLst>
              <a:ext uri="{FF2B5EF4-FFF2-40B4-BE49-F238E27FC236}">
                <a16:creationId xmlns:a16="http://schemas.microsoft.com/office/drawing/2014/main" id="{D45FCE02-F1F3-2A41-9380-F9CD5291EED6}"/>
              </a:ext>
            </a:extLst>
          </p:cNvPr>
          <p:cNvSpPr>
            <a:spLocks noGrp="1"/>
          </p:cNvSpPr>
          <p:nvPr>
            <p:ph type="pic" sz="quarter" idx="10"/>
          </p:nvPr>
        </p:nvSpPr>
        <p:spPr>
          <a:xfrm>
            <a:off x="7207315" y="784836"/>
            <a:ext cx="3714736" cy="3714736"/>
          </a:xfrm>
          <a:solidFill>
            <a:srgbClr val="F2F3EB"/>
          </a:solidFill>
          <a:ln w="57150">
            <a:solidFill>
              <a:schemeClr val="bg1"/>
            </a:solidFill>
          </a:ln>
          <a:effectLst>
            <a:outerShdw blurRad="215900" sx="102000" sy="102000" algn="ctr" rotWithShape="0">
              <a:prstClr val="black">
                <a:alpha val="24000"/>
              </a:prstClr>
            </a:outerShdw>
          </a:effectLst>
        </p:spPr>
        <p:txBody>
          <a:bodyPr/>
          <a:lstStyle/>
          <a:p>
            <a:endParaRPr lang="en-GB" dirty="0"/>
          </a:p>
        </p:txBody>
      </p:sp>
      <p:pic>
        <p:nvPicPr>
          <p:cNvPr id="20" name="Picture 19">
            <a:extLst>
              <a:ext uri="{FF2B5EF4-FFF2-40B4-BE49-F238E27FC236}">
                <a16:creationId xmlns:a16="http://schemas.microsoft.com/office/drawing/2014/main" id="{532B067F-1C8D-0E49-B572-20209154F9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4963" y="336283"/>
            <a:ext cx="1865312" cy="1949716"/>
          </a:xfrm>
          <a:prstGeom prst="rect">
            <a:avLst/>
          </a:prstGeom>
        </p:spPr>
      </p:pic>
      <p:sp>
        <p:nvSpPr>
          <p:cNvPr id="8" name="Picture Placeholder 18">
            <a:extLst>
              <a:ext uri="{FF2B5EF4-FFF2-40B4-BE49-F238E27FC236}">
                <a16:creationId xmlns:a16="http://schemas.microsoft.com/office/drawing/2014/main" id="{21D77384-8863-7640-BFDD-3B9016104FC1}"/>
              </a:ext>
            </a:extLst>
          </p:cNvPr>
          <p:cNvSpPr>
            <a:spLocks noGrp="1"/>
          </p:cNvSpPr>
          <p:nvPr>
            <p:ph type="pic" sz="quarter" idx="14"/>
          </p:nvPr>
        </p:nvSpPr>
        <p:spPr>
          <a:xfrm>
            <a:off x="9802501" y="3696164"/>
            <a:ext cx="1821240" cy="1821240"/>
          </a:xfrm>
          <a:solidFill>
            <a:srgbClr val="F2F3EB"/>
          </a:solidFill>
          <a:ln w="57150">
            <a:solidFill>
              <a:schemeClr val="bg1"/>
            </a:solidFill>
          </a:ln>
          <a:effectLst>
            <a:outerShdw blurRad="215900" sx="102000" sy="102000" algn="ctr" rotWithShape="0">
              <a:prstClr val="black">
                <a:alpha val="24000"/>
              </a:prstClr>
            </a:outerShdw>
          </a:effectLst>
        </p:spPr>
        <p:txBody>
          <a:bodyPr/>
          <a:lstStyle/>
          <a:p>
            <a:endParaRPr lang="en-GB" dirty="0"/>
          </a:p>
        </p:txBody>
      </p:sp>
      <p:pic>
        <p:nvPicPr>
          <p:cNvPr id="11" name="Picture 10">
            <a:extLst>
              <a:ext uri="{FF2B5EF4-FFF2-40B4-BE49-F238E27FC236}">
                <a16:creationId xmlns:a16="http://schemas.microsoft.com/office/drawing/2014/main" id="{A7637CF1-8938-F04A-A23B-CD4FAD62D1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a:off x="0" y="-2060"/>
            <a:ext cx="12192000" cy="296924"/>
          </a:xfrm>
          <a:prstGeom prst="rect">
            <a:avLst/>
          </a:prstGeom>
        </p:spPr>
      </p:pic>
      <p:sp>
        <p:nvSpPr>
          <p:cNvPr id="12" name="Picture Placeholder 18">
            <a:extLst>
              <a:ext uri="{FF2B5EF4-FFF2-40B4-BE49-F238E27FC236}">
                <a16:creationId xmlns:a16="http://schemas.microsoft.com/office/drawing/2014/main" id="{9865C99D-AABA-DC49-8394-33099C33EB65}"/>
              </a:ext>
            </a:extLst>
          </p:cNvPr>
          <p:cNvSpPr>
            <a:spLocks noGrp="1"/>
          </p:cNvSpPr>
          <p:nvPr>
            <p:ph type="pic" sz="quarter" idx="15"/>
          </p:nvPr>
        </p:nvSpPr>
        <p:spPr>
          <a:xfrm>
            <a:off x="4771176" y="336283"/>
            <a:ext cx="2235444" cy="2235444"/>
          </a:xfrm>
          <a:solidFill>
            <a:srgbClr val="F2F3EB"/>
          </a:solidFill>
          <a:ln w="57150">
            <a:solidFill>
              <a:schemeClr val="bg1"/>
            </a:solidFill>
          </a:ln>
          <a:effectLst>
            <a:outerShdw blurRad="215900" sx="102000" sy="102000" algn="ctr" rotWithShape="0">
              <a:prstClr val="black">
                <a:alpha val="24000"/>
              </a:prstClr>
            </a:outerShdw>
          </a:effectLst>
        </p:spPr>
        <p:txBody>
          <a:bodyPr/>
          <a:lstStyle/>
          <a:p>
            <a:endParaRPr lang="en-GB" dirty="0"/>
          </a:p>
        </p:txBody>
      </p:sp>
    </p:spTree>
    <p:extLst>
      <p:ext uri="{BB962C8B-B14F-4D97-AF65-F5344CB8AC3E}">
        <p14:creationId xmlns:p14="http://schemas.microsoft.com/office/powerpoint/2010/main" val="29898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A0C0-4960-3842-A965-E517B32C40D3}"/>
              </a:ext>
            </a:extLst>
          </p:cNvPr>
          <p:cNvSpPr>
            <a:spLocks noGrp="1"/>
          </p:cNvSpPr>
          <p:nvPr>
            <p:ph type="ctrTitle" hasCustomPrompt="1"/>
          </p:nvPr>
        </p:nvSpPr>
        <p:spPr>
          <a:xfrm>
            <a:off x="334963" y="1122363"/>
            <a:ext cx="5761037" cy="1620837"/>
          </a:xfrm>
        </p:spPr>
        <p:txBody>
          <a:bodyPr anchor="t">
            <a:normAutofit/>
          </a:bodyPr>
          <a:lstStyle>
            <a:lvl1pPr algn="l">
              <a:defRPr sz="3600"/>
            </a:lvl1pPr>
          </a:lstStyle>
          <a:p>
            <a:r>
              <a:rPr lang="en-US" dirty="0"/>
              <a:t>Section header title goes here</a:t>
            </a:r>
            <a:endParaRPr lang="en-GB" dirty="0"/>
          </a:p>
        </p:txBody>
      </p:sp>
      <p:sp>
        <p:nvSpPr>
          <p:cNvPr id="3" name="Subtitle 2">
            <a:extLst>
              <a:ext uri="{FF2B5EF4-FFF2-40B4-BE49-F238E27FC236}">
                <a16:creationId xmlns:a16="http://schemas.microsoft.com/office/drawing/2014/main" id="{F281CB52-78B7-0C41-8AA4-983207946085}"/>
              </a:ext>
            </a:extLst>
          </p:cNvPr>
          <p:cNvSpPr>
            <a:spLocks noGrp="1"/>
          </p:cNvSpPr>
          <p:nvPr>
            <p:ph type="subTitle" idx="1" hasCustomPrompt="1"/>
          </p:nvPr>
        </p:nvSpPr>
        <p:spPr>
          <a:xfrm>
            <a:off x="334963" y="3096285"/>
            <a:ext cx="5761037" cy="2161515"/>
          </a:xfrm>
        </p:spPr>
        <p:txBody>
          <a:bodyPr/>
          <a:lstStyle>
            <a:lvl1pPr marL="0" indent="0" algn="l">
              <a:buNone/>
              <a:defRPr sz="2400">
                <a:solidFill>
                  <a:srgbClr val="00875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Header subtitle</a:t>
            </a:r>
            <a:endParaRPr lang="en-GB" dirty="0"/>
          </a:p>
        </p:txBody>
      </p:sp>
      <p:sp>
        <p:nvSpPr>
          <p:cNvPr id="5" name="Picture Placeholder 4">
            <a:extLst>
              <a:ext uri="{FF2B5EF4-FFF2-40B4-BE49-F238E27FC236}">
                <a16:creationId xmlns:a16="http://schemas.microsoft.com/office/drawing/2014/main" id="{FA0A0A96-40C3-5D41-AAA0-64249BFE4B1E}"/>
              </a:ext>
            </a:extLst>
          </p:cNvPr>
          <p:cNvSpPr>
            <a:spLocks noGrp="1"/>
          </p:cNvSpPr>
          <p:nvPr>
            <p:ph type="pic" sz="quarter" idx="12" hasCustomPrompt="1"/>
          </p:nvPr>
        </p:nvSpPr>
        <p:spPr>
          <a:xfrm>
            <a:off x="7331908" y="-1615"/>
            <a:ext cx="4860092" cy="6859615"/>
          </a:xfrm>
          <a:custGeom>
            <a:avLst/>
            <a:gdLst>
              <a:gd name="connsiteX0" fmla="*/ 39942 w 5578475"/>
              <a:gd name="connsiteY0" fmla="*/ 3797300 h 6859615"/>
              <a:gd name="connsiteX1" fmla="*/ 79884 w 5578475"/>
              <a:gd name="connsiteY1" fmla="*/ 3870097 h 6859615"/>
              <a:gd name="connsiteX2" fmla="*/ 39942 w 5578475"/>
              <a:gd name="connsiteY2" fmla="*/ 3942894 h 6859615"/>
              <a:gd name="connsiteX3" fmla="*/ 0 w 5578475"/>
              <a:gd name="connsiteY3" fmla="*/ 3870097 h 6859615"/>
              <a:gd name="connsiteX4" fmla="*/ 39942 w 5578475"/>
              <a:gd name="connsiteY4" fmla="*/ 3797300 h 6859615"/>
              <a:gd name="connsiteX5" fmla="*/ 5572379 w 5578475"/>
              <a:gd name="connsiteY5" fmla="*/ 0 h 6859615"/>
              <a:gd name="connsiteX6" fmla="*/ 5578475 w 5578475"/>
              <a:gd name="connsiteY6" fmla="*/ 6857986 h 6859615"/>
              <a:gd name="connsiteX7" fmla="*/ 771923 w 5578475"/>
              <a:gd name="connsiteY7" fmla="*/ 6859615 h 6859615"/>
              <a:gd name="connsiteX8" fmla="*/ 777729 w 5578475"/>
              <a:gd name="connsiteY8" fmla="*/ 6185420 h 6859615"/>
              <a:gd name="connsiteX9" fmla="*/ 843996 w 5578475"/>
              <a:gd name="connsiteY9" fmla="*/ 5874333 h 6859615"/>
              <a:gd name="connsiteX10" fmla="*/ 798557 w 5578475"/>
              <a:gd name="connsiteY10" fmla="*/ 5140414 h 6859615"/>
              <a:gd name="connsiteX11" fmla="*/ 792163 w 5578475"/>
              <a:gd name="connsiteY11" fmla="*/ 4302231 h 6859615"/>
              <a:gd name="connsiteX12" fmla="*/ 786829 w 5578475"/>
              <a:gd name="connsiteY12" fmla="*/ 2775529 h 6859615"/>
              <a:gd name="connsiteX13" fmla="*/ 808463 w 5578475"/>
              <a:gd name="connsiteY13" fmla="*/ 1862862 h 6859615"/>
              <a:gd name="connsiteX14" fmla="*/ 807229 w 5578475"/>
              <a:gd name="connsiteY14" fmla="*/ 1228384 h 6859615"/>
              <a:gd name="connsiteX15" fmla="*/ 783825 w 5578475"/>
              <a:gd name="connsiteY15" fmla="*/ 666410 h 6859615"/>
              <a:gd name="connsiteX16" fmla="*/ 801641 w 5578475"/>
              <a:gd name="connsiteY16" fmla="*/ 724 h 6859615"/>
              <a:gd name="connsiteX0" fmla="*/ 80848 w 5619381"/>
              <a:gd name="connsiteY0" fmla="*/ 3797300 h 6859615"/>
              <a:gd name="connsiteX1" fmla="*/ 120790 w 5619381"/>
              <a:gd name="connsiteY1" fmla="*/ 3870097 h 6859615"/>
              <a:gd name="connsiteX2" fmla="*/ 697637 w 5619381"/>
              <a:gd name="connsiteY2" fmla="*/ 5758755 h 6859615"/>
              <a:gd name="connsiteX3" fmla="*/ 40906 w 5619381"/>
              <a:gd name="connsiteY3" fmla="*/ 3870097 h 6859615"/>
              <a:gd name="connsiteX4" fmla="*/ 80848 w 5619381"/>
              <a:gd name="connsiteY4" fmla="*/ 3797300 h 6859615"/>
              <a:gd name="connsiteX5" fmla="*/ 5613285 w 5619381"/>
              <a:gd name="connsiteY5" fmla="*/ 0 h 6859615"/>
              <a:gd name="connsiteX6" fmla="*/ 5619381 w 5619381"/>
              <a:gd name="connsiteY6" fmla="*/ 6857986 h 6859615"/>
              <a:gd name="connsiteX7" fmla="*/ 812829 w 5619381"/>
              <a:gd name="connsiteY7" fmla="*/ 6859615 h 6859615"/>
              <a:gd name="connsiteX8" fmla="*/ 818635 w 5619381"/>
              <a:gd name="connsiteY8" fmla="*/ 6185420 h 6859615"/>
              <a:gd name="connsiteX9" fmla="*/ 884902 w 5619381"/>
              <a:gd name="connsiteY9" fmla="*/ 5874333 h 6859615"/>
              <a:gd name="connsiteX10" fmla="*/ 839463 w 5619381"/>
              <a:gd name="connsiteY10" fmla="*/ 5140414 h 6859615"/>
              <a:gd name="connsiteX11" fmla="*/ 833069 w 5619381"/>
              <a:gd name="connsiteY11" fmla="*/ 4302231 h 6859615"/>
              <a:gd name="connsiteX12" fmla="*/ 827735 w 5619381"/>
              <a:gd name="connsiteY12" fmla="*/ 2775529 h 6859615"/>
              <a:gd name="connsiteX13" fmla="*/ 849369 w 5619381"/>
              <a:gd name="connsiteY13" fmla="*/ 1862862 h 6859615"/>
              <a:gd name="connsiteX14" fmla="*/ 848135 w 5619381"/>
              <a:gd name="connsiteY14" fmla="*/ 1228384 h 6859615"/>
              <a:gd name="connsiteX15" fmla="*/ 824731 w 5619381"/>
              <a:gd name="connsiteY15" fmla="*/ 666410 h 6859615"/>
              <a:gd name="connsiteX16" fmla="*/ 842547 w 5619381"/>
              <a:gd name="connsiteY16" fmla="*/ 724 h 6859615"/>
              <a:gd name="connsiteX17" fmla="*/ 5613285 w 5619381"/>
              <a:gd name="connsiteY17" fmla="*/ 0 h 6859615"/>
              <a:gd name="connsiteX0" fmla="*/ 104617 w 5643150"/>
              <a:gd name="connsiteY0" fmla="*/ 3797300 h 6859615"/>
              <a:gd name="connsiteX1" fmla="*/ 774287 w 5643150"/>
              <a:gd name="connsiteY1" fmla="*/ 5315022 h 6859615"/>
              <a:gd name="connsiteX2" fmla="*/ 721406 w 5643150"/>
              <a:gd name="connsiteY2" fmla="*/ 5758755 h 6859615"/>
              <a:gd name="connsiteX3" fmla="*/ 64675 w 5643150"/>
              <a:gd name="connsiteY3" fmla="*/ 3870097 h 6859615"/>
              <a:gd name="connsiteX4" fmla="*/ 104617 w 5643150"/>
              <a:gd name="connsiteY4" fmla="*/ 3797300 h 6859615"/>
              <a:gd name="connsiteX5" fmla="*/ 5637054 w 5643150"/>
              <a:gd name="connsiteY5" fmla="*/ 0 h 6859615"/>
              <a:gd name="connsiteX6" fmla="*/ 5643150 w 5643150"/>
              <a:gd name="connsiteY6" fmla="*/ 6857986 h 6859615"/>
              <a:gd name="connsiteX7" fmla="*/ 836598 w 5643150"/>
              <a:gd name="connsiteY7" fmla="*/ 6859615 h 6859615"/>
              <a:gd name="connsiteX8" fmla="*/ 842404 w 5643150"/>
              <a:gd name="connsiteY8" fmla="*/ 6185420 h 6859615"/>
              <a:gd name="connsiteX9" fmla="*/ 908671 w 5643150"/>
              <a:gd name="connsiteY9" fmla="*/ 5874333 h 6859615"/>
              <a:gd name="connsiteX10" fmla="*/ 863232 w 5643150"/>
              <a:gd name="connsiteY10" fmla="*/ 5140414 h 6859615"/>
              <a:gd name="connsiteX11" fmla="*/ 856838 w 5643150"/>
              <a:gd name="connsiteY11" fmla="*/ 4302231 h 6859615"/>
              <a:gd name="connsiteX12" fmla="*/ 851504 w 5643150"/>
              <a:gd name="connsiteY12" fmla="*/ 2775529 h 6859615"/>
              <a:gd name="connsiteX13" fmla="*/ 873138 w 5643150"/>
              <a:gd name="connsiteY13" fmla="*/ 1862862 h 6859615"/>
              <a:gd name="connsiteX14" fmla="*/ 871904 w 5643150"/>
              <a:gd name="connsiteY14" fmla="*/ 1228384 h 6859615"/>
              <a:gd name="connsiteX15" fmla="*/ 848500 w 5643150"/>
              <a:gd name="connsiteY15" fmla="*/ 666410 h 6859615"/>
              <a:gd name="connsiteX16" fmla="*/ 866316 w 5643150"/>
              <a:gd name="connsiteY16" fmla="*/ 724 h 6859615"/>
              <a:gd name="connsiteX17" fmla="*/ 5637054 w 5643150"/>
              <a:gd name="connsiteY17" fmla="*/ 0 h 6859615"/>
              <a:gd name="connsiteX0" fmla="*/ 669677 w 5578482"/>
              <a:gd name="connsiteY0" fmla="*/ 5086949 h 6859615"/>
              <a:gd name="connsiteX1" fmla="*/ 709619 w 5578482"/>
              <a:gd name="connsiteY1" fmla="*/ 5315022 h 6859615"/>
              <a:gd name="connsiteX2" fmla="*/ 656738 w 5578482"/>
              <a:gd name="connsiteY2" fmla="*/ 5758755 h 6859615"/>
              <a:gd name="connsiteX3" fmla="*/ 7 w 5578482"/>
              <a:gd name="connsiteY3" fmla="*/ 3870097 h 6859615"/>
              <a:gd name="connsiteX4" fmla="*/ 669677 w 5578482"/>
              <a:gd name="connsiteY4" fmla="*/ 5086949 h 6859615"/>
              <a:gd name="connsiteX5" fmla="*/ 5572386 w 5578482"/>
              <a:gd name="connsiteY5" fmla="*/ 0 h 6859615"/>
              <a:gd name="connsiteX6" fmla="*/ 5578482 w 5578482"/>
              <a:gd name="connsiteY6" fmla="*/ 6857986 h 6859615"/>
              <a:gd name="connsiteX7" fmla="*/ 771930 w 5578482"/>
              <a:gd name="connsiteY7" fmla="*/ 6859615 h 6859615"/>
              <a:gd name="connsiteX8" fmla="*/ 777736 w 5578482"/>
              <a:gd name="connsiteY8" fmla="*/ 6185420 h 6859615"/>
              <a:gd name="connsiteX9" fmla="*/ 844003 w 5578482"/>
              <a:gd name="connsiteY9" fmla="*/ 5874333 h 6859615"/>
              <a:gd name="connsiteX10" fmla="*/ 798564 w 5578482"/>
              <a:gd name="connsiteY10" fmla="*/ 5140414 h 6859615"/>
              <a:gd name="connsiteX11" fmla="*/ 792170 w 5578482"/>
              <a:gd name="connsiteY11" fmla="*/ 4302231 h 6859615"/>
              <a:gd name="connsiteX12" fmla="*/ 786836 w 5578482"/>
              <a:gd name="connsiteY12" fmla="*/ 2775529 h 6859615"/>
              <a:gd name="connsiteX13" fmla="*/ 808470 w 5578482"/>
              <a:gd name="connsiteY13" fmla="*/ 1862862 h 6859615"/>
              <a:gd name="connsiteX14" fmla="*/ 807236 w 5578482"/>
              <a:gd name="connsiteY14" fmla="*/ 1228384 h 6859615"/>
              <a:gd name="connsiteX15" fmla="*/ 783832 w 5578482"/>
              <a:gd name="connsiteY15" fmla="*/ 666410 h 6859615"/>
              <a:gd name="connsiteX16" fmla="*/ 801648 w 5578482"/>
              <a:gd name="connsiteY16" fmla="*/ 724 h 6859615"/>
              <a:gd name="connsiteX17" fmla="*/ 5572386 w 5578482"/>
              <a:gd name="connsiteY17" fmla="*/ 0 h 6859615"/>
              <a:gd name="connsiteX0" fmla="*/ 74523 w 4983328"/>
              <a:gd name="connsiteY0" fmla="*/ 5086949 h 6859615"/>
              <a:gd name="connsiteX1" fmla="*/ 114465 w 4983328"/>
              <a:gd name="connsiteY1" fmla="*/ 5315022 h 6859615"/>
              <a:gd name="connsiteX2" fmla="*/ 61584 w 4983328"/>
              <a:gd name="connsiteY2" fmla="*/ 5758755 h 6859615"/>
              <a:gd name="connsiteX3" fmla="*/ 76 w 4983328"/>
              <a:gd name="connsiteY3" fmla="*/ 5396972 h 6859615"/>
              <a:gd name="connsiteX4" fmla="*/ 74523 w 4983328"/>
              <a:gd name="connsiteY4" fmla="*/ 5086949 h 6859615"/>
              <a:gd name="connsiteX5" fmla="*/ 4977232 w 4983328"/>
              <a:gd name="connsiteY5" fmla="*/ 0 h 6859615"/>
              <a:gd name="connsiteX6" fmla="*/ 4983328 w 4983328"/>
              <a:gd name="connsiteY6" fmla="*/ 6857986 h 6859615"/>
              <a:gd name="connsiteX7" fmla="*/ 176776 w 4983328"/>
              <a:gd name="connsiteY7" fmla="*/ 6859615 h 6859615"/>
              <a:gd name="connsiteX8" fmla="*/ 182582 w 4983328"/>
              <a:gd name="connsiteY8" fmla="*/ 6185420 h 6859615"/>
              <a:gd name="connsiteX9" fmla="*/ 248849 w 4983328"/>
              <a:gd name="connsiteY9" fmla="*/ 5874333 h 6859615"/>
              <a:gd name="connsiteX10" fmla="*/ 203410 w 4983328"/>
              <a:gd name="connsiteY10" fmla="*/ 5140414 h 6859615"/>
              <a:gd name="connsiteX11" fmla="*/ 197016 w 4983328"/>
              <a:gd name="connsiteY11" fmla="*/ 4302231 h 6859615"/>
              <a:gd name="connsiteX12" fmla="*/ 191682 w 4983328"/>
              <a:gd name="connsiteY12" fmla="*/ 2775529 h 6859615"/>
              <a:gd name="connsiteX13" fmla="*/ 213316 w 4983328"/>
              <a:gd name="connsiteY13" fmla="*/ 1862862 h 6859615"/>
              <a:gd name="connsiteX14" fmla="*/ 212082 w 4983328"/>
              <a:gd name="connsiteY14" fmla="*/ 1228384 h 6859615"/>
              <a:gd name="connsiteX15" fmla="*/ 188678 w 4983328"/>
              <a:gd name="connsiteY15" fmla="*/ 666410 h 6859615"/>
              <a:gd name="connsiteX16" fmla="*/ 206494 w 4983328"/>
              <a:gd name="connsiteY16" fmla="*/ 724 h 6859615"/>
              <a:gd name="connsiteX17" fmla="*/ 4977232 w 4983328"/>
              <a:gd name="connsiteY17" fmla="*/ 0 h 6859615"/>
              <a:gd name="connsiteX0" fmla="*/ 74454 w 4983259"/>
              <a:gd name="connsiteY0" fmla="*/ 5086949 h 6859615"/>
              <a:gd name="connsiteX1" fmla="*/ 114396 w 4983259"/>
              <a:gd name="connsiteY1" fmla="*/ 5315022 h 6859615"/>
              <a:gd name="connsiteX2" fmla="*/ 78767 w 4983259"/>
              <a:gd name="connsiteY2" fmla="*/ 5456830 h 6859615"/>
              <a:gd name="connsiteX3" fmla="*/ 7 w 4983259"/>
              <a:gd name="connsiteY3" fmla="*/ 5396972 h 6859615"/>
              <a:gd name="connsiteX4" fmla="*/ 74454 w 4983259"/>
              <a:gd name="connsiteY4" fmla="*/ 5086949 h 6859615"/>
              <a:gd name="connsiteX5" fmla="*/ 4977163 w 4983259"/>
              <a:gd name="connsiteY5" fmla="*/ 0 h 6859615"/>
              <a:gd name="connsiteX6" fmla="*/ 4983259 w 4983259"/>
              <a:gd name="connsiteY6" fmla="*/ 6857986 h 6859615"/>
              <a:gd name="connsiteX7" fmla="*/ 176707 w 4983259"/>
              <a:gd name="connsiteY7" fmla="*/ 6859615 h 6859615"/>
              <a:gd name="connsiteX8" fmla="*/ 182513 w 4983259"/>
              <a:gd name="connsiteY8" fmla="*/ 6185420 h 6859615"/>
              <a:gd name="connsiteX9" fmla="*/ 248780 w 4983259"/>
              <a:gd name="connsiteY9" fmla="*/ 5874333 h 6859615"/>
              <a:gd name="connsiteX10" fmla="*/ 203341 w 4983259"/>
              <a:gd name="connsiteY10" fmla="*/ 5140414 h 6859615"/>
              <a:gd name="connsiteX11" fmla="*/ 196947 w 4983259"/>
              <a:gd name="connsiteY11" fmla="*/ 4302231 h 6859615"/>
              <a:gd name="connsiteX12" fmla="*/ 191613 w 4983259"/>
              <a:gd name="connsiteY12" fmla="*/ 2775529 h 6859615"/>
              <a:gd name="connsiteX13" fmla="*/ 213247 w 4983259"/>
              <a:gd name="connsiteY13" fmla="*/ 1862862 h 6859615"/>
              <a:gd name="connsiteX14" fmla="*/ 212013 w 4983259"/>
              <a:gd name="connsiteY14" fmla="*/ 1228384 h 6859615"/>
              <a:gd name="connsiteX15" fmla="*/ 188609 w 4983259"/>
              <a:gd name="connsiteY15" fmla="*/ 666410 h 6859615"/>
              <a:gd name="connsiteX16" fmla="*/ 206425 w 4983259"/>
              <a:gd name="connsiteY16" fmla="*/ 724 h 6859615"/>
              <a:gd name="connsiteX17" fmla="*/ 4977163 w 4983259"/>
              <a:gd name="connsiteY17" fmla="*/ 0 h 6859615"/>
              <a:gd name="connsiteX0" fmla="*/ 44956 w 4983953"/>
              <a:gd name="connsiteY0" fmla="*/ 5293983 h 6859615"/>
              <a:gd name="connsiteX1" fmla="*/ 115090 w 4983953"/>
              <a:gd name="connsiteY1" fmla="*/ 5315022 h 6859615"/>
              <a:gd name="connsiteX2" fmla="*/ 79461 w 4983953"/>
              <a:gd name="connsiteY2" fmla="*/ 5456830 h 6859615"/>
              <a:gd name="connsiteX3" fmla="*/ 701 w 4983953"/>
              <a:gd name="connsiteY3" fmla="*/ 5396972 h 6859615"/>
              <a:gd name="connsiteX4" fmla="*/ 44956 w 4983953"/>
              <a:gd name="connsiteY4" fmla="*/ 5293983 h 6859615"/>
              <a:gd name="connsiteX5" fmla="*/ 4977857 w 4983953"/>
              <a:gd name="connsiteY5" fmla="*/ 0 h 6859615"/>
              <a:gd name="connsiteX6" fmla="*/ 4983953 w 4983953"/>
              <a:gd name="connsiteY6" fmla="*/ 6857986 h 6859615"/>
              <a:gd name="connsiteX7" fmla="*/ 177401 w 4983953"/>
              <a:gd name="connsiteY7" fmla="*/ 6859615 h 6859615"/>
              <a:gd name="connsiteX8" fmla="*/ 183207 w 4983953"/>
              <a:gd name="connsiteY8" fmla="*/ 6185420 h 6859615"/>
              <a:gd name="connsiteX9" fmla="*/ 249474 w 4983953"/>
              <a:gd name="connsiteY9" fmla="*/ 5874333 h 6859615"/>
              <a:gd name="connsiteX10" fmla="*/ 204035 w 4983953"/>
              <a:gd name="connsiteY10" fmla="*/ 5140414 h 6859615"/>
              <a:gd name="connsiteX11" fmla="*/ 197641 w 4983953"/>
              <a:gd name="connsiteY11" fmla="*/ 4302231 h 6859615"/>
              <a:gd name="connsiteX12" fmla="*/ 192307 w 4983953"/>
              <a:gd name="connsiteY12" fmla="*/ 2775529 h 6859615"/>
              <a:gd name="connsiteX13" fmla="*/ 213941 w 4983953"/>
              <a:gd name="connsiteY13" fmla="*/ 1862862 h 6859615"/>
              <a:gd name="connsiteX14" fmla="*/ 212707 w 4983953"/>
              <a:gd name="connsiteY14" fmla="*/ 1228384 h 6859615"/>
              <a:gd name="connsiteX15" fmla="*/ 189303 w 4983953"/>
              <a:gd name="connsiteY15" fmla="*/ 666410 h 6859615"/>
              <a:gd name="connsiteX16" fmla="*/ 207119 w 4983953"/>
              <a:gd name="connsiteY16" fmla="*/ 724 h 6859615"/>
              <a:gd name="connsiteX17" fmla="*/ 4977857 w 4983953"/>
              <a:gd name="connsiteY17" fmla="*/ 0 h 6859615"/>
              <a:gd name="connsiteX0" fmla="*/ 4084 w 4943081"/>
              <a:gd name="connsiteY0" fmla="*/ 5293983 h 6859615"/>
              <a:gd name="connsiteX1" fmla="*/ 74218 w 4943081"/>
              <a:gd name="connsiteY1" fmla="*/ 5315022 h 6859615"/>
              <a:gd name="connsiteX2" fmla="*/ 38589 w 4943081"/>
              <a:gd name="connsiteY2" fmla="*/ 5456830 h 6859615"/>
              <a:gd name="connsiteX3" fmla="*/ 11587 w 4943081"/>
              <a:gd name="connsiteY3" fmla="*/ 5388346 h 6859615"/>
              <a:gd name="connsiteX4" fmla="*/ 4084 w 4943081"/>
              <a:gd name="connsiteY4" fmla="*/ 5293983 h 6859615"/>
              <a:gd name="connsiteX5" fmla="*/ 4936985 w 4943081"/>
              <a:gd name="connsiteY5" fmla="*/ 0 h 6859615"/>
              <a:gd name="connsiteX6" fmla="*/ 4943081 w 4943081"/>
              <a:gd name="connsiteY6" fmla="*/ 6857986 h 6859615"/>
              <a:gd name="connsiteX7" fmla="*/ 136529 w 4943081"/>
              <a:gd name="connsiteY7" fmla="*/ 6859615 h 6859615"/>
              <a:gd name="connsiteX8" fmla="*/ 142335 w 4943081"/>
              <a:gd name="connsiteY8" fmla="*/ 6185420 h 6859615"/>
              <a:gd name="connsiteX9" fmla="*/ 208602 w 4943081"/>
              <a:gd name="connsiteY9" fmla="*/ 5874333 h 6859615"/>
              <a:gd name="connsiteX10" fmla="*/ 163163 w 4943081"/>
              <a:gd name="connsiteY10" fmla="*/ 5140414 h 6859615"/>
              <a:gd name="connsiteX11" fmla="*/ 156769 w 4943081"/>
              <a:gd name="connsiteY11" fmla="*/ 4302231 h 6859615"/>
              <a:gd name="connsiteX12" fmla="*/ 151435 w 4943081"/>
              <a:gd name="connsiteY12" fmla="*/ 2775529 h 6859615"/>
              <a:gd name="connsiteX13" fmla="*/ 173069 w 4943081"/>
              <a:gd name="connsiteY13" fmla="*/ 1862862 h 6859615"/>
              <a:gd name="connsiteX14" fmla="*/ 171835 w 4943081"/>
              <a:gd name="connsiteY14" fmla="*/ 1228384 h 6859615"/>
              <a:gd name="connsiteX15" fmla="*/ 148431 w 4943081"/>
              <a:gd name="connsiteY15" fmla="*/ 666410 h 6859615"/>
              <a:gd name="connsiteX16" fmla="*/ 166247 w 4943081"/>
              <a:gd name="connsiteY16" fmla="*/ 724 h 6859615"/>
              <a:gd name="connsiteX17" fmla="*/ 4936985 w 4943081"/>
              <a:gd name="connsiteY17" fmla="*/ 0 h 6859615"/>
              <a:gd name="connsiteX0" fmla="*/ 4648 w 4943645"/>
              <a:gd name="connsiteY0" fmla="*/ 5293983 h 6859615"/>
              <a:gd name="connsiteX1" fmla="*/ 74782 w 4943645"/>
              <a:gd name="connsiteY1" fmla="*/ 5315022 h 6859615"/>
              <a:gd name="connsiteX2" fmla="*/ 57153 w 4943645"/>
              <a:gd name="connsiteY2" fmla="*/ 5413630 h 6859615"/>
              <a:gd name="connsiteX3" fmla="*/ 12151 w 4943645"/>
              <a:gd name="connsiteY3" fmla="*/ 5388346 h 6859615"/>
              <a:gd name="connsiteX4" fmla="*/ 4648 w 4943645"/>
              <a:gd name="connsiteY4" fmla="*/ 5293983 h 6859615"/>
              <a:gd name="connsiteX5" fmla="*/ 4937549 w 4943645"/>
              <a:gd name="connsiteY5" fmla="*/ 0 h 6859615"/>
              <a:gd name="connsiteX6" fmla="*/ 4943645 w 4943645"/>
              <a:gd name="connsiteY6" fmla="*/ 6857986 h 6859615"/>
              <a:gd name="connsiteX7" fmla="*/ 137093 w 4943645"/>
              <a:gd name="connsiteY7" fmla="*/ 6859615 h 6859615"/>
              <a:gd name="connsiteX8" fmla="*/ 142899 w 4943645"/>
              <a:gd name="connsiteY8" fmla="*/ 6185420 h 6859615"/>
              <a:gd name="connsiteX9" fmla="*/ 209166 w 4943645"/>
              <a:gd name="connsiteY9" fmla="*/ 5874333 h 6859615"/>
              <a:gd name="connsiteX10" fmla="*/ 163727 w 4943645"/>
              <a:gd name="connsiteY10" fmla="*/ 5140414 h 6859615"/>
              <a:gd name="connsiteX11" fmla="*/ 157333 w 4943645"/>
              <a:gd name="connsiteY11" fmla="*/ 4302231 h 6859615"/>
              <a:gd name="connsiteX12" fmla="*/ 151999 w 4943645"/>
              <a:gd name="connsiteY12" fmla="*/ 2775529 h 6859615"/>
              <a:gd name="connsiteX13" fmla="*/ 173633 w 4943645"/>
              <a:gd name="connsiteY13" fmla="*/ 1862862 h 6859615"/>
              <a:gd name="connsiteX14" fmla="*/ 172399 w 4943645"/>
              <a:gd name="connsiteY14" fmla="*/ 1228384 h 6859615"/>
              <a:gd name="connsiteX15" fmla="*/ 148995 w 4943645"/>
              <a:gd name="connsiteY15" fmla="*/ 666410 h 6859615"/>
              <a:gd name="connsiteX16" fmla="*/ 166811 w 4943645"/>
              <a:gd name="connsiteY16" fmla="*/ 724 h 6859615"/>
              <a:gd name="connsiteX17" fmla="*/ 4937549 w 4943645"/>
              <a:gd name="connsiteY17" fmla="*/ 0 h 6859615"/>
              <a:gd name="connsiteX0" fmla="*/ 15612 w 4933009"/>
              <a:gd name="connsiteY0" fmla="*/ 5319183 h 6859615"/>
              <a:gd name="connsiteX1" fmla="*/ 64146 w 4933009"/>
              <a:gd name="connsiteY1" fmla="*/ 5315022 h 6859615"/>
              <a:gd name="connsiteX2" fmla="*/ 46517 w 4933009"/>
              <a:gd name="connsiteY2" fmla="*/ 5413630 h 6859615"/>
              <a:gd name="connsiteX3" fmla="*/ 1515 w 4933009"/>
              <a:gd name="connsiteY3" fmla="*/ 5388346 h 6859615"/>
              <a:gd name="connsiteX4" fmla="*/ 15612 w 4933009"/>
              <a:gd name="connsiteY4" fmla="*/ 5319183 h 6859615"/>
              <a:gd name="connsiteX5" fmla="*/ 4926913 w 4933009"/>
              <a:gd name="connsiteY5" fmla="*/ 0 h 6859615"/>
              <a:gd name="connsiteX6" fmla="*/ 4933009 w 4933009"/>
              <a:gd name="connsiteY6" fmla="*/ 6857986 h 6859615"/>
              <a:gd name="connsiteX7" fmla="*/ 126457 w 4933009"/>
              <a:gd name="connsiteY7" fmla="*/ 6859615 h 6859615"/>
              <a:gd name="connsiteX8" fmla="*/ 132263 w 4933009"/>
              <a:gd name="connsiteY8" fmla="*/ 6185420 h 6859615"/>
              <a:gd name="connsiteX9" fmla="*/ 198530 w 4933009"/>
              <a:gd name="connsiteY9" fmla="*/ 5874333 h 6859615"/>
              <a:gd name="connsiteX10" fmla="*/ 153091 w 4933009"/>
              <a:gd name="connsiteY10" fmla="*/ 5140414 h 6859615"/>
              <a:gd name="connsiteX11" fmla="*/ 146697 w 4933009"/>
              <a:gd name="connsiteY11" fmla="*/ 4302231 h 6859615"/>
              <a:gd name="connsiteX12" fmla="*/ 141363 w 4933009"/>
              <a:gd name="connsiteY12" fmla="*/ 2775529 h 6859615"/>
              <a:gd name="connsiteX13" fmla="*/ 162997 w 4933009"/>
              <a:gd name="connsiteY13" fmla="*/ 1862862 h 6859615"/>
              <a:gd name="connsiteX14" fmla="*/ 161763 w 4933009"/>
              <a:gd name="connsiteY14" fmla="*/ 1228384 h 6859615"/>
              <a:gd name="connsiteX15" fmla="*/ 138359 w 4933009"/>
              <a:gd name="connsiteY15" fmla="*/ 666410 h 6859615"/>
              <a:gd name="connsiteX16" fmla="*/ 156175 w 4933009"/>
              <a:gd name="connsiteY16" fmla="*/ 724 h 6859615"/>
              <a:gd name="connsiteX17" fmla="*/ 4926913 w 4933009"/>
              <a:gd name="connsiteY17" fmla="*/ 0 h 6859615"/>
              <a:gd name="connsiteX0" fmla="*/ 20639 w 4938036"/>
              <a:gd name="connsiteY0" fmla="*/ 5319183 h 6859615"/>
              <a:gd name="connsiteX1" fmla="*/ 69173 w 4938036"/>
              <a:gd name="connsiteY1" fmla="*/ 5315022 h 6859615"/>
              <a:gd name="connsiteX2" fmla="*/ 123544 w 4938036"/>
              <a:gd name="connsiteY2" fmla="*/ 5615230 h 6859615"/>
              <a:gd name="connsiteX3" fmla="*/ 6542 w 4938036"/>
              <a:gd name="connsiteY3" fmla="*/ 5388346 h 6859615"/>
              <a:gd name="connsiteX4" fmla="*/ 20639 w 4938036"/>
              <a:gd name="connsiteY4" fmla="*/ 5319183 h 6859615"/>
              <a:gd name="connsiteX5" fmla="*/ 4931940 w 4938036"/>
              <a:gd name="connsiteY5" fmla="*/ 0 h 6859615"/>
              <a:gd name="connsiteX6" fmla="*/ 4938036 w 4938036"/>
              <a:gd name="connsiteY6" fmla="*/ 6857986 h 6859615"/>
              <a:gd name="connsiteX7" fmla="*/ 131484 w 4938036"/>
              <a:gd name="connsiteY7" fmla="*/ 6859615 h 6859615"/>
              <a:gd name="connsiteX8" fmla="*/ 137290 w 4938036"/>
              <a:gd name="connsiteY8" fmla="*/ 6185420 h 6859615"/>
              <a:gd name="connsiteX9" fmla="*/ 203557 w 4938036"/>
              <a:gd name="connsiteY9" fmla="*/ 5874333 h 6859615"/>
              <a:gd name="connsiteX10" fmla="*/ 158118 w 4938036"/>
              <a:gd name="connsiteY10" fmla="*/ 5140414 h 6859615"/>
              <a:gd name="connsiteX11" fmla="*/ 151724 w 4938036"/>
              <a:gd name="connsiteY11" fmla="*/ 4302231 h 6859615"/>
              <a:gd name="connsiteX12" fmla="*/ 146390 w 4938036"/>
              <a:gd name="connsiteY12" fmla="*/ 2775529 h 6859615"/>
              <a:gd name="connsiteX13" fmla="*/ 168024 w 4938036"/>
              <a:gd name="connsiteY13" fmla="*/ 1862862 h 6859615"/>
              <a:gd name="connsiteX14" fmla="*/ 166790 w 4938036"/>
              <a:gd name="connsiteY14" fmla="*/ 1228384 h 6859615"/>
              <a:gd name="connsiteX15" fmla="*/ 143386 w 4938036"/>
              <a:gd name="connsiteY15" fmla="*/ 666410 h 6859615"/>
              <a:gd name="connsiteX16" fmla="*/ 161202 w 4938036"/>
              <a:gd name="connsiteY16" fmla="*/ 724 h 6859615"/>
              <a:gd name="connsiteX17" fmla="*/ 4931940 w 4938036"/>
              <a:gd name="connsiteY17" fmla="*/ 0 h 6859615"/>
              <a:gd name="connsiteX0" fmla="*/ 21862 w 4939259"/>
              <a:gd name="connsiteY0" fmla="*/ 5319183 h 6859615"/>
              <a:gd name="connsiteX1" fmla="*/ 109996 w 4939259"/>
              <a:gd name="connsiteY1" fmla="*/ 5437422 h 6859615"/>
              <a:gd name="connsiteX2" fmla="*/ 124767 w 4939259"/>
              <a:gd name="connsiteY2" fmla="*/ 5615230 h 6859615"/>
              <a:gd name="connsiteX3" fmla="*/ 7765 w 4939259"/>
              <a:gd name="connsiteY3" fmla="*/ 5388346 h 6859615"/>
              <a:gd name="connsiteX4" fmla="*/ 21862 w 4939259"/>
              <a:gd name="connsiteY4" fmla="*/ 5319183 h 6859615"/>
              <a:gd name="connsiteX5" fmla="*/ 4933163 w 4939259"/>
              <a:gd name="connsiteY5" fmla="*/ 0 h 6859615"/>
              <a:gd name="connsiteX6" fmla="*/ 4939259 w 4939259"/>
              <a:gd name="connsiteY6" fmla="*/ 6857986 h 6859615"/>
              <a:gd name="connsiteX7" fmla="*/ 132707 w 4939259"/>
              <a:gd name="connsiteY7" fmla="*/ 6859615 h 6859615"/>
              <a:gd name="connsiteX8" fmla="*/ 138513 w 4939259"/>
              <a:gd name="connsiteY8" fmla="*/ 6185420 h 6859615"/>
              <a:gd name="connsiteX9" fmla="*/ 204780 w 4939259"/>
              <a:gd name="connsiteY9" fmla="*/ 5874333 h 6859615"/>
              <a:gd name="connsiteX10" fmla="*/ 159341 w 4939259"/>
              <a:gd name="connsiteY10" fmla="*/ 5140414 h 6859615"/>
              <a:gd name="connsiteX11" fmla="*/ 152947 w 4939259"/>
              <a:gd name="connsiteY11" fmla="*/ 4302231 h 6859615"/>
              <a:gd name="connsiteX12" fmla="*/ 147613 w 4939259"/>
              <a:gd name="connsiteY12" fmla="*/ 2775529 h 6859615"/>
              <a:gd name="connsiteX13" fmla="*/ 169247 w 4939259"/>
              <a:gd name="connsiteY13" fmla="*/ 1862862 h 6859615"/>
              <a:gd name="connsiteX14" fmla="*/ 168013 w 4939259"/>
              <a:gd name="connsiteY14" fmla="*/ 1228384 h 6859615"/>
              <a:gd name="connsiteX15" fmla="*/ 144609 w 4939259"/>
              <a:gd name="connsiteY15" fmla="*/ 666410 h 6859615"/>
              <a:gd name="connsiteX16" fmla="*/ 162425 w 4939259"/>
              <a:gd name="connsiteY16" fmla="*/ 724 h 6859615"/>
              <a:gd name="connsiteX17" fmla="*/ 4933163 w 4939259"/>
              <a:gd name="connsiteY17" fmla="*/ 0 h 6859615"/>
              <a:gd name="connsiteX0" fmla="*/ 93439 w 4931636"/>
              <a:gd name="connsiteY0" fmla="*/ 5394783 h 6859615"/>
              <a:gd name="connsiteX1" fmla="*/ 102373 w 4931636"/>
              <a:gd name="connsiteY1" fmla="*/ 5437422 h 6859615"/>
              <a:gd name="connsiteX2" fmla="*/ 117144 w 4931636"/>
              <a:gd name="connsiteY2" fmla="*/ 5615230 h 6859615"/>
              <a:gd name="connsiteX3" fmla="*/ 142 w 4931636"/>
              <a:gd name="connsiteY3" fmla="*/ 5388346 h 6859615"/>
              <a:gd name="connsiteX4" fmla="*/ 93439 w 4931636"/>
              <a:gd name="connsiteY4" fmla="*/ 5394783 h 6859615"/>
              <a:gd name="connsiteX5" fmla="*/ 4925540 w 4931636"/>
              <a:gd name="connsiteY5" fmla="*/ 0 h 6859615"/>
              <a:gd name="connsiteX6" fmla="*/ 4931636 w 4931636"/>
              <a:gd name="connsiteY6" fmla="*/ 6857986 h 6859615"/>
              <a:gd name="connsiteX7" fmla="*/ 125084 w 4931636"/>
              <a:gd name="connsiteY7" fmla="*/ 6859615 h 6859615"/>
              <a:gd name="connsiteX8" fmla="*/ 130890 w 4931636"/>
              <a:gd name="connsiteY8" fmla="*/ 6185420 h 6859615"/>
              <a:gd name="connsiteX9" fmla="*/ 197157 w 4931636"/>
              <a:gd name="connsiteY9" fmla="*/ 5874333 h 6859615"/>
              <a:gd name="connsiteX10" fmla="*/ 151718 w 4931636"/>
              <a:gd name="connsiteY10" fmla="*/ 5140414 h 6859615"/>
              <a:gd name="connsiteX11" fmla="*/ 145324 w 4931636"/>
              <a:gd name="connsiteY11" fmla="*/ 4302231 h 6859615"/>
              <a:gd name="connsiteX12" fmla="*/ 139990 w 4931636"/>
              <a:gd name="connsiteY12" fmla="*/ 2775529 h 6859615"/>
              <a:gd name="connsiteX13" fmla="*/ 161624 w 4931636"/>
              <a:gd name="connsiteY13" fmla="*/ 1862862 h 6859615"/>
              <a:gd name="connsiteX14" fmla="*/ 160390 w 4931636"/>
              <a:gd name="connsiteY14" fmla="*/ 1228384 h 6859615"/>
              <a:gd name="connsiteX15" fmla="*/ 136986 w 4931636"/>
              <a:gd name="connsiteY15" fmla="*/ 666410 h 6859615"/>
              <a:gd name="connsiteX16" fmla="*/ 154802 w 4931636"/>
              <a:gd name="connsiteY16" fmla="*/ 724 h 6859615"/>
              <a:gd name="connsiteX17" fmla="*/ 4925540 w 4931636"/>
              <a:gd name="connsiteY17" fmla="*/ 0 h 6859615"/>
              <a:gd name="connsiteX0" fmla="*/ 93444 w 4931641"/>
              <a:gd name="connsiteY0" fmla="*/ 5394783 h 6859615"/>
              <a:gd name="connsiteX1" fmla="*/ 123978 w 4931641"/>
              <a:gd name="connsiteY1" fmla="*/ 5559822 h 6859615"/>
              <a:gd name="connsiteX2" fmla="*/ 117149 w 4931641"/>
              <a:gd name="connsiteY2" fmla="*/ 5615230 h 6859615"/>
              <a:gd name="connsiteX3" fmla="*/ 147 w 4931641"/>
              <a:gd name="connsiteY3" fmla="*/ 5388346 h 6859615"/>
              <a:gd name="connsiteX4" fmla="*/ 93444 w 4931641"/>
              <a:gd name="connsiteY4" fmla="*/ 5394783 h 6859615"/>
              <a:gd name="connsiteX5" fmla="*/ 4925545 w 4931641"/>
              <a:gd name="connsiteY5" fmla="*/ 0 h 6859615"/>
              <a:gd name="connsiteX6" fmla="*/ 4931641 w 4931641"/>
              <a:gd name="connsiteY6" fmla="*/ 6857986 h 6859615"/>
              <a:gd name="connsiteX7" fmla="*/ 125089 w 4931641"/>
              <a:gd name="connsiteY7" fmla="*/ 6859615 h 6859615"/>
              <a:gd name="connsiteX8" fmla="*/ 130895 w 4931641"/>
              <a:gd name="connsiteY8" fmla="*/ 6185420 h 6859615"/>
              <a:gd name="connsiteX9" fmla="*/ 197162 w 4931641"/>
              <a:gd name="connsiteY9" fmla="*/ 5874333 h 6859615"/>
              <a:gd name="connsiteX10" fmla="*/ 151723 w 4931641"/>
              <a:gd name="connsiteY10" fmla="*/ 5140414 h 6859615"/>
              <a:gd name="connsiteX11" fmla="*/ 145329 w 4931641"/>
              <a:gd name="connsiteY11" fmla="*/ 4302231 h 6859615"/>
              <a:gd name="connsiteX12" fmla="*/ 139995 w 4931641"/>
              <a:gd name="connsiteY12" fmla="*/ 2775529 h 6859615"/>
              <a:gd name="connsiteX13" fmla="*/ 161629 w 4931641"/>
              <a:gd name="connsiteY13" fmla="*/ 1862862 h 6859615"/>
              <a:gd name="connsiteX14" fmla="*/ 160395 w 4931641"/>
              <a:gd name="connsiteY14" fmla="*/ 1228384 h 6859615"/>
              <a:gd name="connsiteX15" fmla="*/ 136991 w 4931641"/>
              <a:gd name="connsiteY15" fmla="*/ 666410 h 6859615"/>
              <a:gd name="connsiteX16" fmla="*/ 154807 w 4931641"/>
              <a:gd name="connsiteY16" fmla="*/ 724 h 6859615"/>
              <a:gd name="connsiteX17" fmla="*/ 4925545 w 4931641"/>
              <a:gd name="connsiteY17" fmla="*/ 0 h 6859615"/>
              <a:gd name="connsiteX0" fmla="*/ 21895 w 4860092"/>
              <a:gd name="connsiteY0" fmla="*/ 53947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3947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 name="connsiteX0" fmla="*/ 21895 w 4860092"/>
              <a:gd name="connsiteY0" fmla="*/ 55243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5243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60092" h="6859615">
                <a:moveTo>
                  <a:pt x="21895" y="5524383"/>
                </a:moveTo>
                <a:cubicBezTo>
                  <a:pt x="30533" y="5516962"/>
                  <a:pt x="48478" y="5544681"/>
                  <a:pt x="52429" y="5559822"/>
                </a:cubicBezTo>
                <a:cubicBezTo>
                  <a:pt x="56380" y="5574963"/>
                  <a:pt x="54238" y="5607809"/>
                  <a:pt x="45600" y="5615230"/>
                </a:cubicBezTo>
                <a:cubicBezTo>
                  <a:pt x="36962" y="5622651"/>
                  <a:pt x="4549" y="5619487"/>
                  <a:pt x="598" y="5604346"/>
                </a:cubicBezTo>
                <a:cubicBezTo>
                  <a:pt x="-3353" y="5589205"/>
                  <a:pt x="13257" y="5531804"/>
                  <a:pt x="21895" y="5524383"/>
                </a:cubicBezTo>
                <a:close/>
                <a:moveTo>
                  <a:pt x="4853996" y="0"/>
                </a:moveTo>
                <a:lnTo>
                  <a:pt x="4860092" y="6857986"/>
                </a:lnTo>
                <a:lnTo>
                  <a:pt x="53540" y="6859615"/>
                </a:lnTo>
                <a:cubicBezTo>
                  <a:pt x="50713" y="6672582"/>
                  <a:pt x="38360" y="6239103"/>
                  <a:pt x="59346" y="6185420"/>
                </a:cubicBezTo>
                <a:cubicBezTo>
                  <a:pt x="186210" y="6016637"/>
                  <a:pt x="98761" y="6014541"/>
                  <a:pt x="125613" y="5874333"/>
                </a:cubicBezTo>
                <a:cubicBezTo>
                  <a:pt x="104117" y="5642393"/>
                  <a:pt x="30232" y="5410454"/>
                  <a:pt x="80174" y="5140414"/>
                </a:cubicBezTo>
                <a:cubicBezTo>
                  <a:pt x="108205" y="4681633"/>
                  <a:pt x="45749" y="4761013"/>
                  <a:pt x="73780" y="4302231"/>
                </a:cubicBezTo>
                <a:cubicBezTo>
                  <a:pt x="65652" y="3779043"/>
                  <a:pt x="124199" y="3798779"/>
                  <a:pt x="68446" y="2775529"/>
                </a:cubicBezTo>
                <a:cubicBezTo>
                  <a:pt x="80419" y="1837895"/>
                  <a:pt x="68581" y="2081359"/>
                  <a:pt x="90080" y="1862862"/>
                </a:cubicBezTo>
                <a:cubicBezTo>
                  <a:pt x="34106" y="1156069"/>
                  <a:pt x="116245" y="1658952"/>
                  <a:pt x="88846" y="1228384"/>
                </a:cubicBezTo>
                <a:lnTo>
                  <a:pt x="65442" y="666410"/>
                </a:lnTo>
                <a:cubicBezTo>
                  <a:pt x="74556" y="522302"/>
                  <a:pt x="64619" y="344857"/>
                  <a:pt x="83258" y="724"/>
                </a:cubicBezTo>
                <a:lnTo>
                  <a:pt x="4853996" y="0"/>
                </a:lnTo>
                <a:close/>
              </a:path>
            </a:pathLst>
          </a:custGeom>
          <a:solidFill>
            <a:srgbClr val="5BAC26"/>
          </a:solidFill>
          <a:ln>
            <a:noFill/>
          </a:ln>
        </p:spPr>
        <p:txBody>
          <a:bodyPr wrap="square">
            <a:noAutofit/>
          </a:bodyPr>
          <a:lstStyle>
            <a:lvl1pPr>
              <a:defRPr sz="1800">
                <a:solidFill>
                  <a:schemeClr val="bg2"/>
                </a:solidFill>
              </a:defRPr>
            </a:lvl1pPr>
          </a:lstStyle>
          <a:p>
            <a:r>
              <a:rPr lang="en-GB" dirty="0"/>
              <a:t>This is an image placeholder. Click the little icon to add a picture</a:t>
            </a:r>
          </a:p>
        </p:txBody>
      </p:sp>
    </p:spTree>
    <p:extLst>
      <p:ext uri="{BB962C8B-B14F-4D97-AF65-F5344CB8AC3E}">
        <p14:creationId xmlns:p14="http://schemas.microsoft.com/office/powerpoint/2010/main" val="34366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 image right light gree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2FCB43F-A4EC-7247-A685-C1582EB047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2088" y="225425"/>
            <a:ext cx="1854200" cy="1460500"/>
          </a:xfrm>
          <a:prstGeom prst="rect">
            <a:avLst/>
          </a:prstGeom>
        </p:spPr>
      </p:pic>
      <p:sp>
        <p:nvSpPr>
          <p:cNvPr id="5" name="Picture Placeholder 4">
            <a:extLst>
              <a:ext uri="{FF2B5EF4-FFF2-40B4-BE49-F238E27FC236}">
                <a16:creationId xmlns:a16="http://schemas.microsoft.com/office/drawing/2014/main" id="{FA0A0A96-40C3-5D41-AAA0-64249BFE4B1E}"/>
              </a:ext>
            </a:extLst>
          </p:cNvPr>
          <p:cNvSpPr>
            <a:spLocks noGrp="1"/>
          </p:cNvSpPr>
          <p:nvPr>
            <p:ph type="pic" sz="quarter" idx="12" hasCustomPrompt="1"/>
          </p:nvPr>
        </p:nvSpPr>
        <p:spPr>
          <a:xfrm>
            <a:off x="7331908" y="-1615"/>
            <a:ext cx="4860092" cy="6859615"/>
          </a:xfrm>
          <a:custGeom>
            <a:avLst/>
            <a:gdLst>
              <a:gd name="connsiteX0" fmla="*/ 39942 w 5578475"/>
              <a:gd name="connsiteY0" fmla="*/ 3797300 h 6859615"/>
              <a:gd name="connsiteX1" fmla="*/ 79884 w 5578475"/>
              <a:gd name="connsiteY1" fmla="*/ 3870097 h 6859615"/>
              <a:gd name="connsiteX2" fmla="*/ 39942 w 5578475"/>
              <a:gd name="connsiteY2" fmla="*/ 3942894 h 6859615"/>
              <a:gd name="connsiteX3" fmla="*/ 0 w 5578475"/>
              <a:gd name="connsiteY3" fmla="*/ 3870097 h 6859615"/>
              <a:gd name="connsiteX4" fmla="*/ 39942 w 5578475"/>
              <a:gd name="connsiteY4" fmla="*/ 3797300 h 6859615"/>
              <a:gd name="connsiteX5" fmla="*/ 5572379 w 5578475"/>
              <a:gd name="connsiteY5" fmla="*/ 0 h 6859615"/>
              <a:gd name="connsiteX6" fmla="*/ 5578475 w 5578475"/>
              <a:gd name="connsiteY6" fmla="*/ 6857986 h 6859615"/>
              <a:gd name="connsiteX7" fmla="*/ 771923 w 5578475"/>
              <a:gd name="connsiteY7" fmla="*/ 6859615 h 6859615"/>
              <a:gd name="connsiteX8" fmla="*/ 777729 w 5578475"/>
              <a:gd name="connsiteY8" fmla="*/ 6185420 h 6859615"/>
              <a:gd name="connsiteX9" fmla="*/ 843996 w 5578475"/>
              <a:gd name="connsiteY9" fmla="*/ 5874333 h 6859615"/>
              <a:gd name="connsiteX10" fmla="*/ 798557 w 5578475"/>
              <a:gd name="connsiteY10" fmla="*/ 5140414 h 6859615"/>
              <a:gd name="connsiteX11" fmla="*/ 792163 w 5578475"/>
              <a:gd name="connsiteY11" fmla="*/ 4302231 h 6859615"/>
              <a:gd name="connsiteX12" fmla="*/ 786829 w 5578475"/>
              <a:gd name="connsiteY12" fmla="*/ 2775529 h 6859615"/>
              <a:gd name="connsiteX13" fmla="*/ 808463 w 5578475"/>
              <a:gd name="connsiteY13" fmla="*/ 1862862 h 6859615"/>
              <a:gd name="connsiteX14" fmla="*/ 807229 w 5578475"/>
              <a:gd name="connsiteY14" fmla="*/ 1228384 h 6859615"/>
              <a:gd name="connsiteX15" fmla="*/ 783825 w 5578475"/>
              <a:gd name="connsiteY15" fmla="*/ 666410 h 6859615"/>
              <a:gd name="connsiteX16" fmla="*/ 801641 w 5578475"/>
              <a:gd name="connsiteY16" fmla="*/ 724 h 6859615"/>
              <a:gd name="connsiteX0" fmla="*/ 80848 w 5619381"/>
              <a:gd name="connsiteY0" fmla="*/ 3797300 h 6859615"/>
              <a:gd name="connsiteX1" fmla="*/ 120790 w 5619381"/>
              <a:gd name="connsiteY1" fmla="*/ 3870097 h 6859615"/>
              <a:gd name="connsiteX2" fmla="*/ 697637 w 5619381"/>
              <a:gd name="connsiteY2" fmla="*/ 5758755 h 6859615"/>
              <a:gd name="connsiteX3" fmla="*/ 40906 w 5619381"/>
              <a:gd name="connsiteY3" fmla="*/ 3870097 h 6859615"/>
              <a:gd name="connsiteX4" fmla="*/ 80848 w 5619381"/>
              <a:gd name="connsiteY4" fmla="*/ 3797300 h 6859615"/>
              <a:gd name="connsiteX5" fmla="*/ 5613285 w 5619381"/>
              <a:gd name="connsiteY5" fmla="*/ 0 h 6859615"/>
              <a:gd name="connsiteX6" fmla="*/ 5619381 w 5619381"/>
              <a:gd name="connsiteY6" fmla="*/ 6857986 h 6859615"/>
              <a:gd name="connsiteX7" fmla="*/ 812829 w 5619381"/>
              <a:gd name="connsiteY7" fmla="*/ 6859615 h 6859615"/>
              <a:gd name="connsiteX8" fmla="*/ 818635 w 5619381"/>
              <a:gd name="connsiteY8" fmla="*/ 6185420 h 6859615"/>
              <a:gd name="connsiteX9" fmla="*/ 884902 w 5619381"/>
              <a:gd name="connsiteY9" fmla="*/ 5874333 h 6859615"/>
              <a:gd name="connsiteX10" fmla="*/ 839463 w 5619381"/>
              <a:gd name="connsiteY10" fmla="*/ 5140414 h 6859615"/>
              <a:gd name="connsiteX11" fmla="*/ 833069 w 5619381"/>
              <a:gd name="connsiteY11" fmla="*/ 4302231 h 6859615"/>
              <a:gd name="connsiteX12" fmla="*/ 827735 w 5619381"/>
              <a:gd name="connsiteY12" fmla="*/ 2775529 h 6859615"/>
              <a:gd name="connsiteX13" fmla="*/ 849369 w 5619381"/>
              <a:gd name="connsiteY13" fmla="*/ 1862862 h 6859615"/>
              <a:gd name="connsiteX14" fmla="*/ 848135 w 5619381"/>
              <a:gd name="connsiteY14" fmla="*/ 1228384 h 6859615"/>
              <a:gd name="connsiteX15" fmla="*/ 824731 w 5619381"/>
              <a:gd name="connsiteY15" fmla="*/ 666410 h 6859615"/>
              <a:gd name="connsiteX16" fmla="*/ 842547 w 5619381"/>
              <a:gd name="connsiteY16" fmla="*/ 724 h 6859615"/>
              <a:gd name="connsiteX17" fmla="*/ 5613285 w 5619381"/>
              <a:gd name="connsiteY17" fmla="*/ 0 h 6859615"/>
              <a:gd name="connsiteX0" fmla="*/ 104617 w 5643150"/>
              <a:gd name="connsiteY0" fmla="*/ 3797300 h 6859615"/>
              <a:gd name="connsiteX1" fmla="*/ 774287 w 5643150"/>
              <a:gd name="connsiteY1" fmla="*/ 5315022 h 6859615"/>
              <a:gd name="connsiteX2" fmla="*/ 721406 w 5643150"/>
              <a:gd name="connsiteY2" fmla="*/ 5758755 h 6859615"/>
              <a:gd name="connsiteX3" fmla="*/ 64675 w 5643150"/>
              <a:gd name="connsiteY3" fmla="*/ 3870097 h 6859615"/>
              <a:gd name="connsiteX4" fmla="*/ 104617 w 5643150"/>
              <a:gd name="connsiteY4" fmla="*/ 3797300 h 6859615"/>
              <a:gd name="connsiteX5" fmla="*/ 5637054 w 5643150"/>
              <a:gd name="connsiteY5" fmla="*/ 0 h 6859615"/>
              <a:gd name="connsiteX6" fmla="*/ 5643150 w 5643150"/>
              <a:gd name="connsiteY6" fmla="*/ 6857986 h 6859615"/>
              <a:gd name="connsiteX7" fmla="*/ 836598 w 5643150"/>
              <a:gd name="connsiteY7" fmla="*/ 6859615 h 6859615"/>
              <a:gd name="connsiteX8" fmla="*/ 842404 w 5643150"/>
              <a:gd name="connsiteY8" fmla="*/ 6185420 h 6859615"/>
              <a:gd name="connsiteX9" fmla="*/ 908671 w 5643150"/>
              <a:gd name="connsiteY9" fmla="*/ 5874333 h 6859615"/>
              <a:gd name="connsiteX10" fmla="*/ 863232 w 5643150"/>
              <a:gd name="connsiteY10" fmla="*/ 5140414 h 6859615"/>
              <a:gd name="connsiteX11" fmla="*/ 856838 w 5643150"/>
              <a:gd name="connsiteY11" fmla="*/ 4302231 h 6859615"/>
              <a:gd name="connsiteX12" fmla="*/ 851504 w 5643150"/>
              <a:gd name="connsiteY12" fmla="*/ 2775529 h 6859615"/>
              <a:gd name="connsiteX13" fmla="*/ 873138 w 5643150"/>
              <a:gd name="connsiteY13" fmla="*/ 1862862 h 6859615"/>
              <a:gd name="connsiteX14" fmla="*/ 871904 w 5643150"/>
              <a:gd name="connsiteY14" fmla="*/ 1228384 h 6859615"/>
              <a:gd name="connsiteX15" fmla="*/ 848500 w 5643150"/>
              <a:gd name="connsiteY15" fmla="*/ 666410 h 6859615"/>
              <a:gd name="connsiteX16" fmla="*/ 866316 w 5643150"/>
              <a:gd name="connsiteY16" fmla="*/ 724 h 6859615"/>
              <a:gd name="connsiteX17" fmla="*/ 5637054 w 5643150"/>
              <a:gd name="connsiteY17" fmla="*/ 0 h 6859615"/>
              <a:gd name="connsiteX0" fmla="*/ 669677 w 5578482"/>
              <a:gd name="connsiteY0" fmla="*/ 5086949 h 6859615"/>
              <a:gd name="connsiteX1" fmla="*/ 709619 w 5578482"/>
              <a:gd name="connsiteY1" fmla="*/ 5315022 h 6859615"/>
              <a:gd name="connsiteX2" fmla="*/ 656738 w 5578482"/>
              <a:gd name="connsiteY2" fmla="*/ 5758755 h 6859615"/>
              <a:gd name="connsiteX3" fmla="*/ 7 w 5578482"/>
              <a:gd name="connsiteY3" fmla="*/ 3870097 h 6859615"/>
              <a:gd name="connsiteX4" fmla="*/ 669677 w 5578482"/>
              <a:gd name="connsiteY4" fmla="*/ 5086949 h 6859615"/>
              <a:gd name="connsiteX5" fmla="*/ 5572386 w 5578482"/>
              <a:gd name="connsiteY5" fmla="*/ 0 h 6859615"/>
              <a:gd name="connsiteX6" fmla="*/ 5578482 w 5578482"/>
              <a:gd name="connsiteY6" fmla="*/ 6857986 h 6859615"/>
              <a:gd name="connsiteX7" fmla="*/ 771930 w 5578482"/>
              <a:gd name="connsiteY7" fmla="*/ 6859615 h 6859615"/>
              <a:gd name="connsiteX8" fmla="*/ 777736 w 5578482"/>
              <a:gd name="connsiteY8" fmla="*/ 6185420 h 6859615"/>
              <a:gd name="connsiteX9" fmla="*/ 844003 w 5578482"/>
              <a:gd name="connsiteY9" fmla="*/ 5874333 h 6859615"/>
              <a:gd name="connsiteX10" fmla="*/ 798564 w 5578482"/>
              <a:gd name="connsiteY10" fmla="*/ 5140414 h 6859615"/>
              <a:gd name="connsiteX11" fmla="*/ 792170 w 5578482"/>
              <a:gd name="connsiteY11" fmla="*/ 4302231 h 6859615"/>
              <a:gd name="connsiteX12" fmla="*/ 786836 w 5578482"/>
              <a:gd name="connsiteY12" fmla="*/ 2775529 h 6859615"/>
              <a:gd name="connsiteX13" fmla="*/ 808470 w 5578482"/>
              <a:gd name="connsiteY13" fmla="*/ 1862862 h 6859615"/>
              <a:gd name="connsiteX14" fmla="*/ 807236 w 5578482"/>
              <a:gd name="connsiteY14" fmla="*/ 1228384 h 6859615"/>
              <a:gd name="connsiteX15" fmla="*/ 783832 w 5578482"/>
              <a:gd name="connsiteY15" fmla="*/ 666410 h 6859615"/>
              <a:gd name="connsiteX16" fmla="*/ 801648 w 5578482"/>
              <a:gd name="connsiteY16" fmla="*/ 724 h 6859615"/>
              <a:gd name="connsiteX17" fmla="*/ 5572386 w 5578482"/>
              <a:gd name="connsiteY17" fmla="*/ 0 h 6859615"/>
              <a:gd name="connsiteX0" fmla="*/ 74523 w 4983328"/>
              <a:gd name="connsiteY0" fmla="*/ 5086949 h 6859615"/>
              <a:gd name="connsiteX1" fmla="*/ 114465 w 4983328"/>
              <a:gd name="connsiteY1" fmla="*/ 5315022 h 6859615"/>
              <a:gd name="connsiteX2" fmla="*/ 61584 w 4983328"/>
              <a:gd name="connsiteY2" fmla="*/ 5758755 h 6859615"/>
              <a:gd name="connsiteX3" fmla="*/ 76 w 4983328"/>
              <a:gd name="connsiteY3" fmla="*/ 5396972 h 6859615"/>
              <a:gd name="connsiteX4" fmla="*/ 74523 w 4983328"/>
              <a:gd name="connsiteY4" fmla="*/ 5086949 h 6859615"/>
              <a:gd name="connsiteX5" fmla="*/ 4977232 w 4983328"/>
              <a:gd name="connsiteY5" fmla="*/ 0 h 6859615"/>
              <a:gd name="connsiteX6" fmla="*/ 4983328 w 4983328"/>
              <a:gd name="connsiteY6" fmla="*/ 6857986 h 6859615"/>
              <a:gd name="connsiteX7" fmla="*/ 176776 w 4983328"/>
              <a:gd name="connsiteY7" fmla="*/ 6859615 h 6859615"/>
              <a:gd name="connsiteX8" fmla="*/ 182582 w 4983328"/>
              <a:gd name="connsiteY8" fmla="*/ 6185420 h 6859615"/>
              <a:gd name="connsiteX9" fmla="*/ 248849 w 4983328"/>
              <a:gd name="connsiteY9" fmla="*/ 5874333 h 6859615"/>
              <a:gd name="connsiteX10" fmla="*/ 203410 w 4983328"/>
              <a:gd name="connsiteY10" fmla="*/ 5140414 h 6859615"/>
              <a:gd name="connsiteX11" fmla="*/ 197016 w 4983328"/>
              <a:gd name="connsiteY11" fmla="*/ 4302231 h 6859615"/>
              <a:gd name="connsiteX12" fmla="*/ 191682 w 4983328"/>
              <a:gd name="connsiteY12" fmla="*/ 2775529 h 6859615"/>
              <a:gd name="connsiteX13" fmla="*/ 213316 w 4983328"/>
              <a:gd name="connsiteY13" fmla="*/ 1862862 h 6859615"/>
              <a:gd name="connsiteX14" fmla="*/ 212082 w 4983328"/>
              <a:gd name="connsiteY14" fmla="*/ 1228384 h 6859615"/>
              <a:gd name="connsiteX15" fmla="*/ 188678 w 4983328"/>
              <a:gd name="connsiteY15" fmla="*/ 666410 h 6859615"/>
              <a:gd name="connsiteX16" fmla="*/ 206494 w 4983328"/>
              <a:gd name="connsiteY16" fmla="*/ 724 h 6859615"/>
              <a:gd name="connsiteX17" fmla="*/ 4977232 w 4983328"/>
              <a:gd name="connsiteY17" fmla="*/ 0 h 6859615"/>
              <a:gd name="connsiteX0" fmla="*/ 74454 w 4983259"/>
              <a:gd name="connsiteY0" fmla="*/ 5086949 h 6859615"/>
              <a:gd name="connsiteX1" fmla="*/ 114396 w 4983259"/>
              <a:gd name="connsiteY1" fmla="*/ 5315022 h 6859615"/>
              <a:gd name="connsiteX2" fmla="*/ 78767 w 4983259"/>
              <a:gd name="connsiteY2" fmla="*/ 5456830 h 6859615"/>
              <a:gd name="connsiteX3" fmla="*/ 7 w 4983259"/>
              <a:gd name="connsiteY3" fmla="*/ 5396972 h 6859615"/>
              <a:gd name="connsiteX4" fmla="*/ 74454 w 4983259"/>
              <a:gd name="connsiteY4" fmla="*/ 5086949 h 6859615"/>
              <a:gd name="connsiteX5" fmla="*/ 4977163 w 4983259"/>
              <a:gd name="connsiteY5" fmla="*/ 0 h 6859615"/>
              <a:gd name="connsiteX6" fmla="*/ 4983259 w 4983259"/>
              <a:gd name="connsiteY6" fmla="*/ 6857986 h 6859615"/>
              <a:gd name="connsiteX7" fmla="*/ 176707 w 4983259"/>
              <a:gd name="connsiteY7" fmla="*/ 6859615 h 6859615"/>
              <a:gd name="connsiteX8" fmla="*/ 182513 w 4983259"/>
              <a:gd name="connsiteY8" fmla="*/ 6185420 h 6859615"/>
              <a:gd name="connsiteX9" fmla="*/ 248780 w 4983259"/>
              <a:gd name="connsiteY9" fmla="*/ 5874333 h 6859615"/>
              <a:gd name="connsiteX10" fmla="*/ 203341 w 4983259"/>
              <a:gd name="connsiteY10" fmla="*/ 5140414 h 6859615"/>
              <a:gd name="connsiteX11" fmla="*/ 196947 w 4983259"/>
              <a:gd name="connsiteY11" fmla="*/ 4302231 h 6859615"/>
              <a:gd name="connsiteX12" fmla="*/ 191613 w 4983259"/>
              <a:gd name="connsiteY12" fmla="*/ 2775529 h 6859615"/>
              <a:gd name="connsiteX13" fmla="*/ 213247 w 4983259"/>
              <a:gd name="connsiteY13" fmla="*/ 1862862 h 6859615"/>
              <a:gd name="connsiteX14" fmla="*/ 212013 w 4983259"/>
              <a:gd name="connsiteY14" fmla="*/ 1228384 h 6859615"/>
              <a:gd name="connsiteX15" fmla="*/ 188609 w 4983259"/>
              <a:gd name="connsiteY15" fmla="*/ 666410 h 6859615"/>
              <a:gd name="connsiteX16" fmla="*/ 206425 w 4983259"/>
              <a:gd name="connsiteY16" fmla="*/ 724 h 6859615"/>
              <a:gd name="connsiteX17" fmla="*/ 4977163 w 4983259"/>
              <a:gd name="connsiteY17" fmla="*/ 0 h 6859615"/>
              <a:gd name="connsiteX0" fmla="*/ 44956 w 4983953"/>
              <a:gd name="connsiteY0" fmla="*/ 5293983 h 6859615"/>
              <a:gd name="connsiteX1" fmla="*/ 115090 w 4983953"/>
              <a:gd name="connsiteY1" fmla="*/ 5315022 h 6859615"/>
              <a:gd name="connsiteX2" fmla="*/ 79461 w 4983953"/>
              <a:gd name="connsiteY2" fmla="*/ 5456830 h 6859615"/>
              <a:gd name="connsiteX3" fmla="*/ 701 w 4983953"/>
              <a:gd name="connsiteY3" fmla="*/ 5396972 h 6859615"/>
              <a:gd name="connsiteX4" fmla="*/ 44956 w 4983953"/>
              <a:gd name="connsiteY4" fmla="*/ 5293983 h 6859615"/>
              <a:gd name="connsiteX5" fmla="*/ 4977857 w 4983953"/>
              <a:gd name="connsiteY5" fmla="*/ 0 h 6859615"/>
              <a:gd name="connsiteX6" fmla="*/ 4983953 w 4983953"/>
              <a:gd name="connsiteY6" fmla="*/ 6857986 h 6859615"/>
              <a:gd name="connsiteX7" fmla="*/ 177401 w 4983953"/>
              <a:gd name="connsiteY7" fmla="*/ 6859615 h 6859615"/>
              <a:gd name="connsiteX8" fmla="*/ 183207 w 4983953"/>
              <a:gd name="connsiteY8" fmla="*/ 6185420 h 6859615"/>
              <a:gd name="connsiteX9" fmla="*/ 249474 w 4983953"/>
              <a:gd name="connsiteY9" fmla="*/ 5874333 h 6859615"/>
              <a:gd name="connsiteX10" fmla="*/ 204035 w 4983953"/>
              <a:gd name="connsiteY10" fmla="*/ 5140414 h 6859615"/>
              <a:gd name="connsiteX11" fmla="*/ 197641 w 4983953"/>
              <a:gd name="connsiteY11" fmla="*/ 4302231 h 6859615"/>
              <a:gd name="connsiteX12" fmla="*/ 192307 w 4983953"/>
              <a:gd name="connsiteY12" fmla="*/ 2775529 h 6859615"/>
              <a:gd name="connsiteX13" fmla="*/ 213941 w 4983953"/>
              <a:gd name="connsiteY13" fmla="*/ 1862862 h 6859615"/>
              <a:gd name="connsiteX14" fmla="*/ 212707 w 4983953"/>
              <a:gd name="connsiteY14" fmla="*/ 1228384 h 6859615"/>
              <a:gd name="connsiteX15" fmla="*/ 189303 w 4983953"/>
              <a:gd name="connsiteY15" fmla="*/ 666410 h 6859615"/>
              <a:gd name="connsiteX16" fmla="*/ 207119 w 4983953"/>
              <a:gd name="connsiteY16" fmla="*/ 724 h 6859615"/>
              <a:gd name="connsiteX17" fmla="*/ 4977857 w 4983953"/>
              <a:gd name="connsiteY17" fmla="*/ 0 h 6859615"/>
              <a:gd name="connsiteX0" fmla="*/ 4084 w 4943081"/>
              <a:gd name="connsiteY0" fmla="*/ 5293983 h 6859615"/>
              <a:gd name="connsiteX1" fmla="*/ 74218 w 4943081"/>
              <a:gd name="connsiteY1" fmla="*/ 5315022 h 6859615"/>
              <a:gd name="connsiteX2" fmla="*/ 38589 w 4943081"/>
              <a:gd name="connsiteY2" fmla="*/ 5456830 h 6859615"/>
              <a:gd name="connsiteX3" fmla="*/ 11587 w 4943081"/>
              <a:gd name="connsiteY3" fmla="*/ 5388346 h 6859615"/>
              <a:gd name="connsiteX4" fmla="*/ 4084 w 4943081"/>
              <a:gd name="connsiteY4" fmla="*/ 5293983 h 6859615"/>
              <a:gd name="connsiteX5" fmla="*/ 4936985 w 4943081"/>
              <a:gd name="connsiteY5" fmla="*/ 0 h 6859615"/>
              <a:gd name="connsiteX6" fmla="*/ 4943081 w 4943081"/>
              <a:gd name="connsiteY6" fmla="*/ 6857986 h 6859615"/>
              <a:gd name="connsiteX7" fmla="*/ 136529 w 4943081"/>
              <a:gd name="connsiteY7" fmla="*/ 6859615 h 6859615"/>
              <a:gd name="connsiteX8" fmla="*/ 142335 w 4943081"/>
              <a:gd name="connsiteY8" fmla="*/ 6185420 h 6859615"/>
              <a:gd name="connsiteX9" fmla="*/ 208602 w 4943081"/>
              <a:gd name="connsiteY9" fmla="*/ 5874333 h 6859615"/>
              <a:gd name="connsiteX10" fmla="*/ 163163 w 4943081"/>
              <a:gd name="connsiteY10" fmla="*/ 5140414 h 6859615"/>
              <a:gd name="connsiteX11" fmla="*/ 156769 w 4943081"/>
              <a:gd name="connsiteY11" fmla="*/ 4302231 h 6859615"/>
              <a:gd name="connsiteX12" fmla="*/ 151435 w 4943081"/>
              <a:gd name="connsiteY12" fmla="*/ 2775529 h 6859615"/>
              <a:gd name="connsiteX13" fmla="*/ 173069 w 4943081"/>
              <a:gd name="connsiteY13" fmla="*/ 1862862 h 6859615"/>
              <a:gd name="connsiteX14" fmla="*/ 171835 w 4943081"/>
              <a:gd name="connsiteY14" fmla="*/ 1228384 h 6859615"/>
              <a:gd name="connsiteX15" fmla="*/ 148431 w 4943081"/>
              <a:gd name="connsiteY15" fmla="*/ 666410 h 6859615"/>
              <a:gd name="connsiteX16" fmla="*/ 166247 w 4943081"/>
              <a:gd name="connsiteY16" fmla="*/ 724 h 6859615"/>
              <a:gd name="connsiteX17" fmla="*/ 4936985 w 4943081"/>
              <a:gd name="connsiteY17" fmla="*/ 0 h 6859615"/>
              <a:gd name="connsiteX0" fmla="*/ 4648 w 4943645"/>
              <a:gd name="connsiteY0" fmla="*/ 5293983 h 6859615"/>
              <a:gd name="connsiteX1" fmla="*/ 74782 w 4943645"/>
              <a:gd name="connsiteY1" fmla="*/ 5315022 h 6859615"/>
              <a:gd name="connsiteX2" fmla="*/ 57153 w 4943645"/>
              <a:gd name="connsiteY2" fmla="*/ 5413630 h 6859615"/>
              <a:gd name="connsiteX3" fmla="*/ 12151 w 4943645"/>
              <a:gd name="connsiteY3" fmla="*/ 5388346 h 6859615"/>
              <a:gd name="connsiteX4" fmla="*/ 4648 w 4943645"/>
              <a:gd name="connsiteY4" fmla="*/ 5293983 h 6859615"/>
              <a:gd name="connsiteX5" fmla="*/ 4937549 w 4943645"/>
              <a:gd name="connsiteY5" fmla="*/ 0 h 6859615"/>
              <a:gd name="connsiteX6" fmla="*/ 4943645 w 4943645"/>
              <a:gd name="connsiteY6" fmla="*/ 6857986 h 6859615"/>
              <a:gd name="connsiteX7" fmla="*/ 137093 w 4943645"/>
              <a:gd name="connsiteY7" fmla="*/ 6859615 h 6859615"/>
              <a:gd name="connsiteX8" fmla="*/ 142899 w 4943645"/>
              <a:gd name="connsiteY8" fmla="*/ 6185420 h 6859615"/>
              <a:gd name="connsiteX9" fmla="*/ 209166 w 4943645"/>
              <a:gd name="connsiteY9" fmla="*/ 5874333 h 6859615"/>
              <a:gd name="connsiteX10" fmla="*/ 163727 w 4943645"/>
              <a:gd name="connsiteY10" fmla="*/ 5140414 h 6859615"/>
              <a:gd name="connsiteX11" fmla="*/ 157333 w 4943645"/>
              <a:gd name="connsiteY11" fmla="*/ 4302231 h 6859615"/>
              <a:gd name="connsiteX12" fmla="*/ 151999 w 4943645"/>
              <a:gd name="connsiteY12" fmla="*/ 2775529 h 6859615"/>
              <a:gd name="connsiteX13" fmla="*/ 173633 w 4943645"/>
              <a:gd name="connsiteY13" fmla="*/ 1862862 h 6859615"/>
              <a:gd name="connsiteX14" fmla="*/ 172399 w 4943645"/>
              <a:gd name="connsiteY14" fmla="*/ 1228384 h 6859615"/>
              <a:gd name="connsiteX15" fmla="*/ 148995 w 4943645"/>
              <a:gd name="connsiteY15" fmla="*/ 666410 h 6859615"/>
              <a:gd name="connsiteX16" fmla="*/ 166811 w 4943645"/>
              <a:gd name="connsiteY16" fmla="*/ 724 h 6859615"/>
              <a:gd name="connsiteX17" fmla="*/ 4937549 w 4943645"/>
              <a:gd name="connsiteY17" fmla="*/ 0 h 6859615"/>
              <a:gd name="connsiteX0" fmla="*/ 15612 w 4933009"/>
              <a:gd name="connsiteY0" fmla="*/ 5319183 h 6859615"/>
              <a:gd name="connsiteX1" fmla="*/ 64146 w 4933009"/>
              <a:gd name="connsiteY1" fmla="*/ 5315022 h 6859615"/>
              <a:gd name="connsiteX2" fmla="*/ 46517 w 4933009"/>
              <a:gd name="connsiteY2" fmla="*/ 5413630 h 6859615"/>
              <a:gd name="connsiteX3" fmla="*/ 1515 w 4933009"/>
              <a:gd name="connsiteY3" fmla="*/ 5388346 h 6859615"/>
              <a:gd name="connsiteX4" fmla="*/ 15612 w 4933009"/>
              <a:gd name="connsiteY4" fmla="*/ 5319183 h 6859615"/>
              <a:gd name="connsiteX5" fmla="*/ 4926913 w 4933009"/>
              <a:gd name="connsiteY5" fmla="*/ 0 h 6859615"/>
              <a:gd name="connsiteX6" fmla="*/ 4933009 w 4933009"/>
              <a:gd name="connsiteY6" fmla="*/ 6857986 h 6859615"/>
              <a:gd name="connsiteX7" fmla="*/ 126457 w 4933009"/>
              <a:gd name="connsiteY7" fmla="*/ 6859615 h 6859615"/>
              <a:gd name="connsiteX8" fmla="*/ 132263 w 4933009"/>
              <a:gd name="connsiteY8" fmla="*/ 6185420 h 6859615"/>
              <a:gd name="connsiteX9" fmla="*/ 198530 w 4933009"/>
              <a:gd name="connsiteY9" fmla="*/ 5874333 h 6859615"/>
              <a:gd name="connsiteX10" fmla="*/ 153091 w 4933009"/>
              <a:gd name="connsiteY10" fmla="*/ 5140414 h 6859615"/>
              <a:gd name="connsiteX11" fmla="*/ 146697 w 4933009"/>
              <a:gd name="connsiteY11" fmla="*/ 4302231 h 6859615"/>
              <a:gd name="connsiteX12" fmla="*/ 141363 w 4933009"/>
              <a:gd name="connsiteY12" fmla="*/ 2775529 h 6859615"/>
              <a:gd name="connsiteX13" fmla="*/ 162997 w 4933009"/>
              <a:gd name="connsiteY13" fmla="*/ 1862862 h 6859615"/>
              <a:gd name="connsiteX14" fmla="*/ 161763 w 4933009"/>
              <a:gd name="connsiteY14" fmla="*/ 1228384 h 6859615"/>
              <a:gd name="connsiteX15" fmla="*/ 138359 w 4933009"/>
              <a:gd name="connsiteY15" fmla="*/ 666410 h 6859615"/>
              <a:gd name="connsiteX16" fmla="*/ 156175 w 4933009"/>
              <a:gd name="connsiteY16" fmla="*/ 724 h 6859615"/>
              <a:gd name="connsiteX17" fmla="*/ 4926913 w 4933009"/>
              <a:gd name="connsiteY17" fmla="*/ 0 h 6859615"/>
              <a:gd name="connsiteX0" fmla="*/ 20639 w 4938036"/>
              <a:gd name="connsiteY0" fmla="*/ 5319183 h 6859615"/>
              <a:gd name="connsiteX1" fmla="*/ 69173 w 4938036"/>
              <a:gd name="connsiteY1" fmla="*/ 5315022 h 6859615"/>
              <a:gd name="connsiteX2" fmla="*/ 123544 w 4938036"/>
              <a:gd name="connsiteY2" fmla="*/ 5615230 h 6859615"/>
              <a:gd name="connsiteX3" fmla="*/ 6542 w 4938036"/>
              <a:gd name="connsiteY3" fmla="*/ 5388346 h 6859615"/>
              <a:gd name="connsiteX4" fmla="*/ 20639 w 4938036"/>
              <a:gd name="connsiteY4" fmla="*/ 5319183 h 6859615"/>
              <a:gd name="connsiteX5" fmla="*/ 4931940 w 4938036"/>
              <a:gd name="connsiteY5" fmla="*/ 0 h 6859615"/>
              <a:gd name="connsiteX6" fmla="*/ 4938036 w 4938036"/>
              <a:gd name="connsiteY6" fmla="*/ 6857986 h 6859615"/>
              <a:gd name="connsiteX7" fmla="*/ 131484 w 4938036"/>
              <a:gd name="connsiteY7" fmla="*/ 6859615 h 6859615"/>
              <a:gd name="connsiteX8" fmla="*/ 137290 w 4938036"/>
              <a:gd name="connsiteY8" fmla="*/ 6185420 h 6859615"/>
              <a:gd name="connsiteX9" fmla="*/ 203557 w 4938036"/>
              <a:gd name="connsiteY9" fmla="*/ 5874333 h 6859615"/>
              <a:gd name="connsiteX10" fmla="*/ 158118 w 4938036"/>
              <a:gd name="connsiteY10" fmla="*/ 5140414 h 6859615"/>
              <a:gd name="connsiteX11" fmla="*/ 151724 w 4938036"/>
              <a:gd name="connsiteY11" fmla="*/ 4302231 h 6859615"/>
              <a:gd name="connsiteX12" fmla="*/ 146390 w 4938036"/>
              <a:gd name="connsiteY12" fmla="*/ 2775529 h 6859615"/>
              <a:gd name="connsiteX13" fmla="*/ 168024 w 4938036"/>
              <a:gd name="connsiteY13" fmla="*/ 1862862 h 6859615"/>
              <a:gd name="connsiteX14" fmla="*/ 166790 w 4938036"/>
              <a:gd name="connsiteY14" fmla="*/ 1228384 h 6859615"/>
              <a:gd name="connsiteX15" fmla="*/ 143386 w 4938036"/>
              <a:gd name="connsiteY15" fmla="*/ 666410 h 6859615"/>
              <a:gd name="connsiteX16" fmla="*/ 161202 w 4938036"/>
              <a:gd name="connsiteY16" fmla="*/ 724 h 6859615"/>
              <a:gd name="connsiteX17" fmla="*/ 4931940 w 4938036"/>
              <a:gd name="connsiteY17" fmla="*/ 0 h 6859615"/>
              <a:gd name="connsiteX0" fmla="*/ 21862 w 4939259"/>
              <a:gd name="connsiteY0" fmla="*/ 5319183 h 6859615"/>
              <a:gd name="connsiteX1" fmla="*/ 109996 w 4939259"/>
              <a:gd name="connsiteY1" fmla="*/ 5437422 h 6859615"/>
              <a:gd name="connsiteX2" fmla="*/ 124767 w 4939259"/>
              <a:gd name="connsiteY2" fmla="*/ 5615230 h 6859615"/>
              <a:gd name="connsiteX3" fmla="*/ 7765 w 4939259"/>
              <a:gd name="connsiteY3" fmla="*/ 5388346 h 6859615"/>
              <a:gd name="connsiteX4" fmla="*/ 21862 w 4939259"/>
              <a:gd name="connsiteY4" fmla="*/ 5319183 h 6859615"/>
              <a:gd name="connsiteX5" fmla="*/ 4933163 w 4939259"/>
              <a:gd name="connsiteY5" fmla="*/ 0 h 6859615"/>
              <a:gd name="connsiteX6" fmla="*/ 4939259 w 4939259"/>
              <a:gd name="connsiteY6" fmla="*/ 6857986 h 6859615"/>
              <a:gd name="connsiteX7" fmla="*/ 132707 w 4939259"/>
              <a:gd name="connsiteY7" fmla="*/ 6859615 h 6859615"/>
              <a:gd name="connsiteX8" fmla="*/ 138513 w 4939259"/>
              <a:gd name="connsiteY8" fmla="*/ 6185420 h 6859615"/>
              <a:gd name="connsiteX9" fmla="*/ 204780 w 4939259"/>
              <a:gd name="connsiteY9" fmla="*/ 5874333 h 6859615"/>
              <a:gd name="connsiteX10" fmla="*/ 159341 w 4939259"/>
              <a:gd name="connsiteY10" fmla="*/ 5140414 h 6859615"/>
              <a:gd name="connsiteX11" fmla="*/ 152947 w 4939259"/>
              <a:gd name="connsiteY11" fmla="*/ 4302231 h 6859615"/>
              <a:gd name="connsiteX12" fmla="*/ 147613 w 4939259"/>
              <a:gd name="connsiteY12" fmla="*/ 2775529 h 6859615"/>
              <a:gd name="connsiteX13" fmla="*/ 169247 w 4939259"/>
              <a:gd name="connsiteY13" fmla="*/ 1862862 h 6859615"/>
              <a:gd name="connsiteX14" fmla="*/ 168013 w 4939259"/>
              <a:gd name="connsiteY14" fmla="*/ 1228384 h 6859615"/>
              <a:gd name="connsiteX15" fmla="*/ 144609 w 4939259"/>
              <a:gd name="connsiteY15" fmla="*/ 666410 h 6859615"/>
              <a:gd name="connsiteX16" fmla="*/ 162425 w 4939259"/>
              <a:gd name="connsiteY16" fmla="*/ 724 h 6859615"/>
              <a:gd name="connsiteX17" fmla="*/ 4933163 w 4939259"/>
              <a:gd name="connsiteY17" fmla="*/ 0 h 6859615"/>
              <a:gd name="connsiteX0" fmla="*/ 93439 w 4931636"/>
              <a:gd name="connsiteY0" fmla="*/ 5394783 h 6859615"/>
              <a:gd name="connsiteX1" fmla="*/ 102373 w 4931636"/>
              <a:gd name="connsiteY1" fmla="*/ 5437422 h 6859615"/>
              <a:gd name="connsiteX2" fmla="*/ 117144 w 4931636"/>
              <a:gd name="connsiteY2" fmla="*/ 5615230 h 6859615"/>
              <a:gd name="connsiteX3" fmla="*/ 142 w 4931636"/>
              <a:gd name="connsiteY3" fmla="*/ 5388346 h 6859615"/>
              <a:gd name="connsiteX4" fmla="*/ 93439 w 4931636"/>
              <a:gd name="connsiteY4" fmla="*/ 5394783 h 6859615"/>
              <a:gd name="connsiteX5" fmla="*/ 4925540 w 4931636"/>
              <a:gd name="connsiteY5" fmla="*/ 0 h 6859615"/>
              <a:gd name="connsiteX6" fmla="*/ 4931636 w 4931636"/>
              <a:gd name="connsiteY6" fmla="*/ 6857986 h 6859615"/>
              <a:gd name="connsiteX7" fmla="*/ 125084 w 4931636"/>
              <a:gd name="connsiteY7" fmla="*/ 6859615 h 6859615"/>
              <a:gd name="connsiteX8" fmla="*/ 130890 w 4931636"/>
              <a:gd name="connsiteY8" fmla="*/ 6185420 h 6859615"/>
              <a:gd name="connsiteX9" fmla="*/ 197157 w 4931636"/>
              <a:gd name="connsiteY9" fmla="*/ 5874333 h 6859615"/>
              <a:gd name="connsiteX10" fmla="*/ 151718 w 4931636"/>
              <a:gd name="connsiteY10" fmla="*/ 5140414 h 6859615"/>
              <a:gd name="connsiteX11" fmla="*/ 145324 w 4931636"/>
              <a:gd name="connsiteY11" fmla="*/ 4302231 h 6859615"/>
              <a:gd name="connsiteX12" fmla="*/ 139990 w 4931636"/>
              <a:gd name="connsiteY12" fmla="*/ 2775529 h 6859615"/>
              <a:gd name="connsiteX13" fmla="*/ 161624 w 4931636"/>
              <a:gd name="connsiteY13" fmla="*/ 1862862 h 6859615"/>
              <a:gd name="connsiteX14" fmla="*/ 160390 w 4931636"/>
              <a:gd name="connsiteY14" fmla="*/ 1228384 h 6859615"/>
              <a:gd name="connsiteX15" fmla="*/ 136986 w 4931636"/>
              <a:gd name="connsiteY15" fmla="*/ 666410 h 6859615"/>
              <a:gd name="connsiteX16" fmla="*/ 154802 w 4931636"/>
              <a:gd name="connsiteY16" fmla="*/ 724 h 6859615"/>
              <a:gd name="connsiteX17" fmla="*/ 4925540 w 4931636"/>
              <a:gd name="connsiteY17" fmla="*/ 0 h 6859615"/>
              <a:gd name="connsiteX0" fmla="*/ 93444 w 4931641"/>
              <a:gd name="connsiteY0" fmla="*/ 5394783 h 6859615"/>
              <a:gd name="connsiteX1" fmla="*/ 123978 w 4931641"/>
              <a:gd name="connsiteY1" fmla="*/ 5559822 h 6859615"/>
              <a:gd name="connsiteX2" fmla="*/ 117149 w 4931641"/>
              <a:gd name="connsiteY2" fmla="*/ 5615230 h 6859615"/>
              <a:gd name="connsiteX3" fmla="*/ 147 w 4931641"/>
              <a:gd name="connsiteY3" fmla="*/ 5388346 h 6859615"/>
              <a:gd name="connsiteX4" fmla="*/ 93444 w 4931641"/>
              <a:gd name="connsiteY4" fmla="*/ 5394783 h 6859615"/>
              <a:gd name="connsiteX5" fmla="*/ 4925545 w 4931641"/>
              <a:gd name="connsiteY5" fmla="*/ 0 h 6859615"/>
              <a:gd name="connsiteX6" fmla="*/ 4931641 w 4931641"/>
              <a:gd name="connsiteY6" fmla="*/ 6857986 h 6859615"/>
              <a:gd name="connsiteX7" fmla="*/ 125089 w 4931641"/>
              <a:gd name="connsiteY7" fmla="*/ 6859615 h 6859615"/>
              <a:gd name="connsiteX8" fmla="*/ 130895 w 4931641"/>
              <a:gd name="connsiteY8" fmla="*/ 6185420 h 6859615"/>
              <a:gd name="connsiteX9" fmla="*/ 197162 w 4931641"/>
              <a:gd name="connsiteY9" fmla="*/ 5874333 h 6859615"/>
              <a:gd name="connsiteX10" fmla="*/ 151723 w 4931641"/>
              <a:gd name="connsiteY10" fmla="*/ 5140414 h 6859615"/>
              <a:gd name="connsiteX11" fmla="*/ 145329 w 4931641"/>
              <a:gd name="connsiteY11" fmla="*/ 4302231 h 6859615"/>
              <a:gd name="connsiteX12" fmla="*/ 139995 w 4931641"/>
              <a:gd name="connsiteY12" fmla="*/ 2775529 h 6859615"/>
              <a:gd name="connsiteX13" fmla="*/ 161629 w 4931641"/>
              <a:gd name="connsiteY13" fmla="*/ 1862862 h 6859615"/>
              <a:gd name="connsiteX14" fmla="*/ 160395 w 4931641"/>
              <a:gd name="connsiteY14" fmla="*/ 1228384 h 6859615"/>
              <a:gd name="connsiteX15" fmla="*/ 136991 w 4931641"/>
              <a:gd name="connsiteY15" fmla="*/ 666410 h 6859615"/>
              <a:gd name="connsiteX16" fmla="*/ 154807 w 4931641"/>
              <a:gd name="connsiteY16" fmla="*/ 724 h 6859615"/>
              <a:gd name="connsiteX17" fmla="*/ 4925545 w 4931641"/>
              <a:gd name="connsiteY17" fmla="*/ 0 h 6859615"/>
              <a:gd name="connsiteX0" fmla="*/ 21895 w 4860092"/>
              <a:gd name="connsiteY0" fmla="*/ 53947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3947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 name="connsiteX0" fmla="*/ 21895 w 4860092"/>
              <a:gd name="connsiteY0" fmla="*/ 55243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5243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60092" h="6859615">
                <a:moveTo>
                  <a:pt x="21895" y="5524383"/>
                </a:moveTo>
                <a:cubicBezTo>
                  <a:pt x="30533" y="5516962"/>
                  <a:pt x="48478" y="5544681"/>
                  <a:pt x="52429" y="5559822"/>
                </a:cubicBezTo>
                <a:cubicBezTo>
                  <a:pt x="56380" y="5574963"/>
                  <a:pt x="54238" y="5607809"/>
                  <a:pt x="45600" y="5615230"/>
                </a:cubicBezTo>
                <a:cubicBezTo>
                  <a:pt x="36962" y="5622651"/>
                  <a:pt x="4549" y="5619487"/>
                  <a:pt x="598" y="5604346"/>
                </a:cubicBezTo>
                <a:cubicBezTo>
                  <a:pt x="-3353" y="5589205"/>
                  <a:pt x="13257" y="5531804"/>
                  <a:pt x="21895" y="5524383"/>
                </a:cubicBezTo>
                <a:close/>
                <a:moveTo>
                  <a:pt x="4853996" y="0"/>
                </a:moveTo>
                <a:lnTo>
                  <a:pt x="4860092" y="6857986"/>
                </a:lnTo>
                <a:lnTo>
                  <a:pt x="53540" y="6859615"/>
                </a:lnTo>
                <a:cubicBezTo>
                  <a:pt x="50713" y="6672582"/>
                  <a:pt x="38360" y="6239103"/>
                  <a:pt x="59346" y="6185420"/>
                </a:cubicBezTo>
                <a:cubicBezTo>
                  <a:pt x="186210" y="6016637"/>
                  <a:pt x="98761" y="6014541"/>
                  <a:pt x="125613" y="5874333"/>
                </a:cubicBezTo>
                <a:cubicBezTo>
                  <a:pt x="104117" y="5642393"/>
                  <a:pt x="30232" y="5410454"/>
                  <a:pt x="80174" y="5140414"/>
                </a:cubicBezTo>
                <a:cubicBezTo>
                  <a:pt x="108205" y="4681633"/>
                  <a:pt x="45749" y="4761013"/>
                  <a:pt x="73780" y="4302231"/>
                </a:cubicBezTo>
                <a:cubicBezTo>
                  <a:pt x="65652" y="3779043"/>
                  <a:pt x="124199" y="3798779"/>
                  <a:pt x="68446" y="2775529"/>
                </a:cubicBezTo>
                <a:cubicBezTo>
                  <a:pt x="80419" y="1837895"/>
                  <a:pt x="68581" y="2081359"/>
                  <a:pt x="90080" y="1862862"/>
                </a:cubicBezTo>
                <a:cubicBezTo>
                  <a:pt x="34106" y="1156069"/>
                  <a:pt x="116245" y="1658952"/>
                  <a:pt x="88846" y="1228384"/>
                </a:cubicBezTo>
                <a:lnTo>
                  <a:pt x="65442" y="666410"/>
                </a:lnTo>
                <a:cubicBezTo>
                  <a:pt x="74556" y="522302"/>
                  <a:pt x="64619" y="344857"/>
                  <a:pt x="83258" y="724"/>
                </a:cubicBezTo>
                <a:lnTo>
                  <a:pt x="4853996" y="0"/>
                </a:lnTo>
                <a:close/>
              </a:path>
            </a:pathLst>
          </a:custGeom>
          <a:solidFill>
            <a:srgbClr val="5BAC26"/>
          </a:solidFill>
          <a:ln>
            <a:noFill/>
          </a:ln>
        </p:spPr>
        <p:txBody>
          <a:bodyPr wrap="square">
            <a:noAutofit/>
          </a:bodyPr>
          <a:lstStyle>
            <a:lvl1pPr>
              <a:defRPr sz="1800">
                <a:solidFill>
                  <a:schemeClr val="bg2"/>
                </a:solidFill>
              </a:defRPr>
            </a:lvl1pPr>
          </a:lstStyle>
          <a:p>
            <a:r>
              <a:rPr lang="en-GB" dirty="0"/>
              <a:t>This is an image placeholder. Click the little icon behind the square image to add a picture</a:t>
            </a:r>
          </a:p>
        </p:txBody>
      </p:sp>
      <p:sp>
        <p:nvSpPr>
          <p:cNvPr id="6" name="Picture Placeholder 18">
            <a:extLst>
              <a:ext uri="{FF2B5EF4-FFF2-40B4-BE49-F238E27FC236}">
                <a16:creationId xmlns:a16="http://schemas.microsoft.com/office/drawing/2014/main" id="{EFFFBC21-2E5E-8A47-8A7B-591B2BE8C26C}"/>
              </a:ext>
            </a:extLst>
          </p:cNvPr>
          <p:cNvSpPr>
            <a:spLocks noGrp="1"/>
          </p:cNvSpPr>
          <p:nvPr>
            <p:ph type="pic" sz="quarter" idx="10"/>
          </p:nvPr>
        </p:nvSpPr>
        <p:spPr>
          <a:xfrm>
            <a:off x="6585209" y="1066006"/>
            <a:ext cx="4725987" cy="4725987"/>
          </a:xfrm>
          <a:solidFill>
            <a:srgbClr val="F2F3EB"/>
          </a:solidFill>
          <a:ln w="57150">
            <a:solidFill>
              <a:schemeClr val="bg1"/>
            </a:solidFill>
          </a:ln>
          <a:effectLst>
            <a:outerShdw blurRad="215900" sx="102000" sy="102000" algn="ctr" rotWithShape="0">
              <a:prstClr val="black">
                <a:alpha val="24000"/>
              </a:prstClr>
            </a:outerShdw>
          </a:effectLst>
        </p:spPr>
        <p:txBody>
          <a:bodyPr/>
          <a:lstStyle/>
          <a:p>
            <a:endParaRPr lang="en-GB" dirty="0"/>
          </a:p>
        </p:txBody>
      </p:sp>
      <p:pic>
        <p:nvPicPr>
          <p:cNvPr id="9" name="Graphic 8">
            <a:extLst>
              <a:ext uri="{FF2B5EF4-FFF2-40B4-BE49-F238E27FC236}">
                <a16:creationId xmlns:a16="http://schemas.microsoft.com/office/drawing/2014/main" id="{FA6042CF-4ABF-B842-B0FA-3A293950DD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641206" y="5114296"/>
            <a:ext cx="1854200" cy="1460500"/>
          </a:xfrm>
          <a:prstGeom prst="rect">
            <a:avLst/>
          </a:prstGeom>
        </p:spPr>
      </p:pic>
      <p:sp>
        <p:nvSpPr>
          <p:cNvPr id="10" name="Subtitle 2">
            <a:extLst>
              <a:ext uri="{FF2B5EF4-FFF2-40B4-BE49-F238E27FC236}">
                <a16:creationId xmlns:a16="http://schemas.microsoft.com/office/drawing/2014/main" id="{88502177-AFDB-A948-968F-8DB137658680}"/>
              </a:ext>
            </a:extLst>
          </p:cNvPr>
          <p:cNvSpPr>
            <a:spLocks noGrp="1"/>
          </p:cNvSpPr>
          <p:nvPr>
            <p:ph type="subTitle" idx="1" hasCustomPrompt="1"/>
          </p:nvPr>
        </p:nvSpPr>
        <p:spPr>
          <a:xfrm>
            <a:off x="903642" y="1685925"/>
            <a:ext cx="5192357" cy="24444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800" b="0" i="1" smtClean="0">
                <a:solidFill>
                  <a:srgbClr val="5BAC26"/>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endParaRPr lang="en-GB" dirty="0"/>
          </a:p>
        </p:txBody>
      </p:sp>
      <p:sp>
        <p:nvSpPr>
          <p:cNvPr id="13" name="Content Placeholder 12">
            <a:extLst>
              <a:ext uri="{FF2B5EF4-FFF2-40B4-BE49-F238E27FC236}">
                <a16:creationId xmlns:a16="http://schemas.microsoft.com/office/drawing/2014/main" id="{8A9A82B7-2D35-5D45-A9BF-27A02FD260B8}"/>
              </a:ext>
            </a:extLst>
          </p:cNvPr>
          <p:cNvSpPr>
            <a:spLocks noGrp="1"/>
          </p:cNvSpPr>
          <p:nvPr>
            <p:ph sz="quarter" idx="13" hasCustomPrompt="1"/>
          </p:nvPr>
        </p:nvSpPr>
        <p:spPr>
          <a:xfrm>
            <a:off x="903642" y="4663017"/>
            <a:ext cx="5192356" cy="603250"/>
          </a:xfrm>
        </p:spPr>
        <p:txBody>
          <a:bodyPr>
            <a:normAutofit/>
          </a:bodyPr>
          <a:lstStyle>
            <a:lvl1pPr marL="0" indent="0">
              <a:buNone/>
              <a:defRPr sz="2800"/>
            </a:lvl1pPr>
          </a:lstStyle>
          <a:p>
            <a:r>
              <a:rPr lang="en-US" b="1" i="0" dirty="0">
                <a:solidFill>
                  <a:srgbClr val="424242"/>
                </a:solidFill>
              </a:rPr>
              <a:t>Name goes here</a:t>
            </a:r>
          </a:p>
        </p:txBody>
      </p:sp>
    </p:spTree>
    <p:extLst>
      <p:ext uri="{BB962C8B-B14F-4D97-AF65-F5344CB8AC3E}">
        <p14:creationId xmlns:p14="http://schemas.microsoft.com/office/powerpoint/2010/main" val="196565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image left dark blu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0A0A96-40C3-5D41-AAA0-64249BFE4B1E}"/>
              </a:ext>
            </a:extLst>
          </p:cNvPr>
          <p:cNvSpPr>
            <a:spLocks noGrp="1"/>
          </p:cNvSpPr>
          <p:nvPr>
            <p:ph type="pic" sz="quarter" idx="12" hasCustomPrompt="1"/>
          </p:nvPr>
        </p:nvSpPr>
        <p:spPr>
          <a:xfrm flipH="1">
            <a:off x="0" y="-1615"/>
            <a:ext cx="4860092" cy="6859615"/>
          </a:xfrm>
          <a:custGeom>
            <a:avLst/>
            <a:gdLst>
              <a:gd name="connsiteX0" fmla="*/ 39942 w 5578475"/>
              <a:gd name="connsiteY0" fmla="*/ 3797300 h 6859615"/>
              <a:gd name="connsiteX1" fmla="*/ 79884 w 5578475"/>
              <a:gd name="connsiteY1" fmla="*/ 3870097 h 6859615"/>
              <a:gd name="connsiteX2" fmla="*/ 39942 w 5578475"/>
              <a:gd name="connsiteY2" fmla="*/ 3942894 h 6859615"/>
              <a:gd name="connsiteX3" fmla="*/ 0 w 5578475"/>
              <a:gd name="connsiteY3" fmla="*/ 3870097 h 6859615"/>
              <a:gd name="connsiteX4" fmla="*/ 39942 w 5578475"/>
              <a:gd name="connsiteY4" fmla="*/ 3797300 h 6859615"/>
              <a:gd name="connsiteX5" fmla="*/ 5572379 w 5578475"/>
              <a:gd name="connsiteY5" fmla="*/ 0 h 6859615"/>
              <a:gd name="connsiteX6" fmla="*/ 5578475 w 5578475"/>
              <a:gd name="connsiteY6" fmla="*/ 6857986 h 6859615"/>
              <a:gd name="connsiteX7" fmla="*/ 771923 w 5578475"/>
              <a:gd name="connsiteY7" fmla="*/ 6859615 h 6859615"/>
              <a:gd name="connsiteX8" fmla="*/ 777729 w 5578475"/>
              <a:gd name="connsiteY8" fmla="*/ 6185420 h 6859615"/>
              <a:gd name="connsiteX9" fmla="*/ 843996 w 5578475"/>
              <a:gd name="connsiteY9" fmla="*/ 5874333 h 6859615"/>
              <a:gd name="connsiteX10" fmla="*/ 798557 w 5578475"/>
              <a:gd name="connsiteY10" fmla="*/ 5140414 h 6859615"/>
              <a:gd name="connsiteX11" fmla="*/ 792163 w 5578475"/>
              <a:gd name="connsiteY11" fmla="*/ 4302231 h 6859615"/>
              <a:gd name="connsiteX12" fmla="*/ 786829 w 5578475"/>
              <a:gd name="connsiteY12" fmla="*/ 2775529 h 6859615"/>
              <a:gd name="connsiteX13" fmla="*/ 808463 w 5578475"/>
              <a:gd name="connsiteY13" fmla="*/ 1862862 h 6859615"/>
              <a:gd name="connsiteX14" fmla="*/ 807229 w 5578475"/>
              <a:gd name="connsiteY14" fmla="*/ 1228384 h 6859615"/>
              <a:gd name="connsiteX15" fmla="*/ 783825 w 5578475"/>
              <a:gd name="connsiteY15" fmla="*/ 666410 h 6859615"/>
              <a:gd name="connsiteX16" fmla="*/ 801641 w 5578475"/>
              <a:gd name="connsiteY16" fmla="*/ 724 h 6859615"/>
              <a:gd name="connsiteX0" fmla="*/ 80848 w 5619381"/>
              <a:gd name="connsiteY0" fmla="*/ 3797300 h 6859615"/>
              <a:gd name="connsiteX1" fmla="*/ 120790 w 5619381"/>
              <a:gd name="connsiteY1" fmla="*/ 3870097 h 6859615"/>
              <a:gd name="connsiteX2" fmla="*/ 697637 w 5619381"/>
              <a:gd name="connsiteY2" fmla="*/ 5758755 h 6859615"/>
              <a:gd name="connsiteX3" fmla="*/ 40906 w 5619381"/>
              <a:gd name="connsiteY3" fmla="*/ 3870097 h 6859615"/>
              <a:gd name="connsiteX4" fmla="*/ 80848 w 5619381"/>
              <a:gd name="connsiteY4" fmla="*/ 3797300 h 6859615"/>
              <a:gd name="connsiteX5" fmla="*/ 5613285 w 5619381"/>
              <a:gd name="connsiteY5" fmla="*/ 0 h 6859615"/>
              <a:gd name="connsiteX6" fmla="*/ 5619381 w 5619381"/>
              <a:gd name="connsiteY6" fmla="*/ 6857986 h 6859615"/>
              <a:gd name="connsiteX7" fmla="*/ 812829 w 5619381"/>
              <a:gd name="connsiteY7" fmla="*/ 6859615 h 6859615"/>
              <a:gd name="connsiteX8" fmla="*/ 818635 w 5619381"/>
              <a:gd name="connsiteY8" fmla="*/ 6185420 h 6859615"/>
              <a:gd name="connsiteX9" fmla="*/ 884902 w 5619381"/>
              <a:gd name="connsiteY9" fmla="*/ 5874333 h 6859615"/>
              <a:gd name="connsiteX10" fmla="*/ 839463 w 5619381"/>
              <a:gd name="connsiteY10" fmla="*/ 5140414 h 6859615"/>
              <a:gd name="connsiteX11" fmla="*/ 833069 w 5619381"/>
              <a:gd name="connsiteY11" fmla="*/ 4302231 h 6859615"/>
              <a:gd name="connsiteX12" fmla="*/ 827735 w 5619381"/>
              <a:gd name="connsiteY12" fmla="*/ 2775529 h 6859615"/>
              <a:gd name="connsiteX13" fmla="*/ 849369 w 5619381"/>
              <a:gd name="connsiteY13" fmla="*/ 1862862 h 6859615"/>
              <a:gd name="connsiteX14" fmla="*/ 848135 w 5619381"/>
              <a:gd name="connsiteY14" fmla="*/ 1228384 h 6859615"/>
              <a:gd name="connsiteX15" fmla="*/ 824731 w 5619381"/>
              <a:gd name="connsiteY15" fmla="*/ 666410 h 6859615"/>
              <a:gd name="connsiteX16" fmla="*/ 842547 w 5619381"/>
              <a:gd name="connsiteY16" fmla="*/ 724 h 6859615"/>
              <a:gd name="connsiteX17" fmla="*/ 5613285 w 5619381"/>
              <a:gd name="connsiteY17" fmla="*/ 0 h 6859615"/>
              <a:gd name="connsiteX0" fmla="*/ 104617 w 5643150"/>
              <a:gd name="connsiteY0" fmla="*/ 3797300 h 6859615"/>
              <a:gd name="connsiteX1" fmla="*/ 774287 w 5643150"/>
              <a:gd name="connsiteY1" fmla="*/ 5315022 h 6859615"/>
              <a:gd name="connsiteX2" fmla="*/ 721406 w 5643150"/>
              <a:gd name="connsiteY2" fmla="*/ 5758755 h 6859615"/>
              <a:gd name="connsiteX3" fmla="*/ 64675 w 5643150"/>
              <a:gd name="connsiteY3" fmla="*/ 3870097 h 6859615"/>
              <a:gd name="connsiteX4" fmla="*/ 104617 w 5643150"/>
              <a:gd name="connsiteY4" fmla="*/ 3797300 h 6859615"/>
              <a:gd name="connsiteX5" fmla="*/ 5637054 w 5643150"/>
              <a:gd name="connsiteY5" fmla="*/ 0 h 6859615"/>
              <a:gd name="connsiteX6" fmla="*/ 5643150 w 5643150"/>
              <a:gd name="connsiteY6" fmla="*/ 6857986 h 6859615"/>
              <a:gd name="connsiteX7" fmla="*/ 836598 w 5643150"/>
              <a:gd name="connsiteY7" fmla="*/ 6859615 h 6859615"/>
              <a:gd name="connsiteX8" fmla="*/ 842404 w 5643150"/>
              <a:gd name="connsiteY8" fmla="*/ 6185420 h 6859615"/>
              <a:gd name="connsiteX9" fmla="*/ 908671 w 5643150"/>
              <a:gd name="connsiteY9" fmla="*/ 5874333 h 6859615"/>
              <a:gd name="connsiteX10" fmla="*/ 863232 w 5643150"/>
              <a:gd name="connsiteY10" fmla="*/ 5140414 h 6859615"/>
              <a:gd name="connsiteX11" fmla="*/ 856838 w 5643150"/>
              <a:gd name="connsiteY11" fmla="*/ 4302231 h 6859615"/>
              <a:gd name="connsiteX12" fmla="*/ 851504 w 5643150"/>
              <a:gd name="connsiteY12" fmla="*/ 2775529 h 6859615"/>
              <a:gd name="connsiteX13" fmla="*/ 873138 w 5643150"/>
              <a:gd name="connsiteY13" fmla="*/ 1862862 h 6859615"/>
              <a:gd name="connsiteX14" fmla="*/ 871904 w 5643150"/>
              <a:gd name="connsiteY14" fmla="*/ 1228384 h 6859615"/>
              <a:gd name="connsiteX15" fmla="*/ 848500 w 5643150"/>
              <a:gd name="connsiteY15" fmla="*/ 666410 h 6859615"/>
              <a:gd name="connsiteX16" fmla="*/ 866316 w 5643150"/>
              <a:gd name="connsiteY16" fmla="*/ 724 h 6859615"/>
              <a:gd name="connsiteX17" fmla="*/ 5637054 w 5643150"/>
              <a:gd name="connsiteY17" fmla="*/ 0 h 6859615"/>
              <a:gd name="connsiteX0" fmla="*/ 669677 w 5578482"/>
              <a:gd name="connsiteY0" fmla="*/ 5086949 h 6859615"/>
              <a:gd name="connsiteX1" fmla="*/ 709619 w 5578482"/>
              <a:gd name="connsiteY1" fmla="*/ 5315022 h 6859615"/>
              <a:gd name="connsiteX2" fmla="*/ 656738 w 5578482"/>
              <a:gd name="connsiteY2" fmla="*/ 5758755 h 6859615"/>
              <a:gd name="connsiteX3" fmla="*/ 7 w 5578482"/>
              <a:gd name="connsiteY3" fmla="*/ 3870097 h 6859615"/>
              <a:gd name="connsiteX4" fmla="*/ 669677 w 5578482"/>
              <a:gd name="connsiteY4" fmla="*/ 5086949 h 6859615"/>
              <a:gd name="connsiteX5" fmla="*/ 5572386 w 5578482"/>
              <a:gd name="connsiteY5" fmla="*/ 0 h 6859615"/>
              <a:gd name="connsiteX6" fmla="*/ 5578482 w 5578482"/>
              <a:gd name="connsiteY6" fmla="*/ 6857986 h 6859615"/>
              <a:gd name="connsiteX7" fmla="*/ 771930 w 5578482"/>
              <a:gd name="connsiteY7" fmla="*/ 6859615 h 6859615"/>
              <a:gd name="connsiteX8" fmla="*/ 777736 w 5578482"/>
              <a:gd name="connsiteY8" fmla="*/ 6185420 h 6859615"/>
              <a:gd name="connsiteX9" fmla="*/ 844003 w 5578482"/>
              <a:gd name="connsiteY9" fmla="*/ 5874333 h 6859615"/>
              <a:gd name="connsiteX10" fmla="*/ 798564 w 5578482"/>
              <a:gd name="connsiteY10" fmla="*/ 5140414 h 6859615"/>
              <a:gd name="connsiteX11" fmla="*/ 792170 w 5578482"/>
              <a:gd name="connsiteY11" fmla="*/ 4302231 h 6859615"/>
              <a:gd name="connsiteX12" fmla="*/ 786836 w 5578482"/>
              <a:gd name="connsiteY12" fmla="*/ 2775529 h 6859615"/>
              <a:gd name="connsiteX13" fmla="*/ 808470 w 5578482"/>
              <a:gd name="connsiteY13" fmla="*/ 1862862 h 6859615"/>
              <a:gd name="connsiteX14" fmla="*/ 807236 w 5578482"/>
              <a:gd name="connsiteY14" fmla="*/ 1228384 h 6859615"/>
              <a:gd name="connsiteX15" fmla="*/ 783832 w 5578482"/>
              <a:gd name="connsiteY15" fmla="*/ 666410 h 6859615"/>
              <a:gd name="connsiteX16" fmla="*/ 801648 w 5578482"/>
              <a:gd name="connsiteY16" fmla="*/ 724 h 6859615"/>
              <a:gd name="connsiteX17" fmla="*/ 5572386 w 5578482"/>
              <a:gd name="connsiteY17" fmla="*/ 0 h 6859615"/>
              <a:gd name="connsiteX0" fmla="*/ 74523 w 4983328"/>
              <a:gd name="connsiteY0" fmla="*/ 5086949 h 6859615"/>
              <a:gd name="connsiteX1" fmla="*/ 114465 w 4983328"/>
              <a:gd name="connsiteY1" fmla="*/ 5315022 h 6859615"/>
              <a:gd name="connsiteX2" fmla="*/ 61584 w 4983328"/>
              <a:gd name="connsiteY2" fmla="*/ 5758755 h 6859615"/>
              <a:gd name="connsiteX3" fmla="*/ 76 w 4983328"/>
              <a:gd name="connsiteY3" fmla="*/ 5396972 h 6859615"/>
              <a:gd name="connsiteX4" fmla="*/ 74523 w 4983328"/>
              <a:gd name="connsiteY4" fmla="*/ 5086949 h 6859615"/>
              <a:gd name="connsiteX5" fmla="*/ 4977232 w 4983328"/>
              <a:gd name="connsiteY5" fmla="*/ 0 h 6859615"/>
              <a:gd name="connsiteX6" fmla="*/ 4983328 w 4983328"/>
              <a:gd name="connsiteY6" fmla="*/ 6857986 h 6859615"/>
              <a:gd name="connsiteX7" fmla="*/ 176776 w 4983328"/>
              <a:gd name="connsiteY7" fmla="*/ 6859615 h 6859615"/>
              <a:gd name="connsiteX8" fmla="*/ 182582 w 4983328"/>
              <a:gd name="connsiteY8" fmla="*/ 6185420 h 6859615"/>
              <a:gd name="connsiteX9" fmla="*/ 248849 w 4983328"/>
              <a:gd name="connsiteY9" fmla="*/ 5874333 h 6859615"/>
              <a:gd name="connsiteX10" fmla="*/ 203410 w 4983328"/>
              <a:gd name="connsiteY10" fmla="*/ 5140414 h 6859615"/>
              <a:gd name="connsiteX11" fmla="*/ 197016 w 4983328"/>
              <a:gd name="connsiteY11" fmla="*/ 4302231 h 6859615"/>
              <a:gd name="connsiteX12" fmla="*/ 191682 w 4983328"/>
              <a:gd name="connsiteY12" fmla="*/ 2775529 h 6859615"/>
              <a:gd name="connsiteX13" fmla="*/ 213316 w 4983328"/>
              <a:gd name="connsiteY13" fmla="*/ 1862862 h 6859615"/>
              <a:gd name="connsiteX14" fmla="*/ 212082 w 4983328"/>
              <a:gd name="connsiteY14" fmla="*/ 1228384 h 6859615"/>
              <a:gd name="connsiteX15" fmla="*/ 188678 w 4983328"/>
              <a:gd name="connsiteY15" fmla="*/ 666410 h 6859615"/>
              <a:gd name="connsiteX16" fmla="*/ 206494 w 4983328"/>
              <a:gd name="connsiteY16" fmla="*/ 724 h 6859615"/>
              <a:gd name="connsiteX17" fmla="*/ 4977232 w 4983328"/>
              <a:gd name="connsiteY17" fmla="*/ 0 h 6859615"/>
              <a:gd name="connsiteX0" fmla="*/ 74454 w 4983259"/>
              <a:gd name="connsiteY0" fmla="*/ 5086949 h 6859615"/>
              <a:gd name="connsiteX1" fmla="*/ 114396 w 4983259"/>
              <a:gd name="connsiteY1" fmla="*/ 5315022 h 6859615"/>
              <a:gd name="connsiteX2" fmla="*/ 78767 w 4983259"/>
              <a:gd name="connsiteY2" fmla="*/ 5456830 h 6859615"/>
              <a:gd name="connsiteX3" fmla="*/ 7 w 4983259"/>
              <a:gd name="connsiteY3" fmla="*/ 5396972 h 6859615"/>
              <a:gd name="connsiteX4" fmla="*/ 74454 w 4983259"/>
              <a:gd name="connsiteY4" fmla="*/ 5086949 h 6859615"/>
              <a:gd name="connsiteX5" fmla="*/ 4977163 w 4983259"/>
              <a:gd name="connsiteY5" fmla="*/ 0 h 6859615"/>
              <a:gd name="connsiteX6" fmla="*/ 4983259 w 4983259"/>
              <a:gd name="connsiteY6" fmla="*/ 6857986 h 6859615"/>
              <a:gd name="connsiteX7" fmla="*/ 176707 w 4983259"/>
              <a:gd name="connsiteY7" fmla="*/ 6859615 h 6859615"/>
              <a:gd name="connsiteX8" fmla="*/ 182513 w 4983259"/>
              <a:gd name="connsiteY8" fmla="*/ 6185420 h 6859615"/>
              <a:gd name="connsiteX9" fmla="*/ 248780 w 4983259"/>
              <a:gd name="connsiteY9" fmla="*/ 5874333 h 6859615"/>
              <a:gd name="connsiteX10" fmla="*/ 203341 w 4983259"/>
              <a:gd name="connsiteY10" fmla="*/ 5140414 h 6859615"/>
              <a:gd name="connsiteX11" fmla="*/ 196947 w 4983259"/>
              <a:gd name="connsiteY11" fmla="*/ 4302231 h 6859615"/>
              <a:gd name="connsiteX12" fmla="*/ 191613 w 4983259"/>
              <a:gd name="connsiteY12" fmla="*/ 2775529 h 6859615"/>
              <a:gd name="connsiteX13" fmla="*/ 213247 w 4983259"/>
              <a:gd name="connsiteY13" fmla="*/ 1862862 h 6859615"/>
              <a:gd name="connsiteX14" fmla="*/ 212013 w 4983259"/>
              <a:gd name="connsiteY14" fmla="*/ 1228384 h 6859615"/>
              <a:gd name="connsiteX15" fmla="*/ 188609 w 4983259"/>
              <a:gd name="connsiteY15" fmla="*/ 666410 h 6859615"/>
              <a:gd name="connsiteX16" fmla="*/ 206425 w 4983259"/>
              <a:gd name="connsiteY16" fmla="*/ 724 h 6859615"/>
              <a:gd name="connsiteX17" fmla="*/ 4977163 w 4983259"/>
              <a:gd name="connsiteY17" fmla="*/ 0 h 6859615"/>
              <a:gd name="connsiteX0" fmla="*/ 44956 w 4983953"/>
              <a:gd name="connsiteY0" fmla="*/ 5293983 h 6859615"/>
              <a:gd name="connsiteX1" fmla="*/ 115090 w 4983953"/>
              <a:gd name="connsiteY1" fmla="*/ 5315022 h 6859615"/>
              <a:gd name="connsiteX2" fmla="*/ 79461 w 4983953"/>
              <a:gd name="connsiteY2" fmla="*/ 5456830 h 6859615"/>
              <a:gd name="connsiteX3" fmla="*/ 701 w 4983953"/>
              <a:gd name="connsiteY3" fmla="*/ 5396972 h 6859615"/>
              <a:gd name="connsiteX4" fmla="*/ 44956 w 4983953"/>
              <a:gd name="connsiteY4" fmla="*/ 5293983 h 6859615"/>
              <a:gd name="connsiteX5" fmla="*/ 4977857 w 4983953"/>
              <a:gd name="connsiteY5" fmla="*/ 0 h 6859615"/>
              <a:gd name="connsiteX6" fmla="*/ 4983953 w 4983953"/>
              <a:gd name="connsiteY6" fmla="*/ 6857986 h 6859615"/>
              <a:gd name="connsiteX7" fmla="*/ 177401 w 4983953"/>
              <a:gd name="connsiteY7" fmla="*/ 6859615 h 6859615"/>
              <a:gd name="connsiteX8" fmla="*/ 183207 w 4983953"/>
              <a:gd name="connsiteY8" fmla="*/ 6185420 h 6859615"/>
              <a:gd name="connsiteX9" fmla="*/ 249474 w 4983953"/>
              <a:gd name="connsiteY9" fmla="*/ 5874333 h 6859615"/>
              <a:gd name="connsiteX10" fmla="*/ 204035 w 4983953"/>
              <a:gd name="connsiteY10" fmla="*/ 5140414 h 6859615"/>
              <a:gd name="connsiteX11" fmla="*/ 197641 w 4983953"/>
              <a:gd name="connsiteY11" fmla="*/ 4302231 h 6859615"/>
              <a:gd name="connsiteX12" fmla="*/ 192307 w 4983953"/>
              <a:gd name="connsiteY12" fmla="*/ 2775529 h 6859615"/>
              <a:gd name="connsiteX13" fmla="*/ 213941 w 4983953"/>
              <a:gd name="connsiteY13" fmla="*/ 1862862 h 6859615"/>
              <a:gd name="connsiteX14" fmla="*/ 212707 w 4983953"/>
              <a:gd name="connsiteY14" fmla="*/ 1228384 h 6859615"/>
              <a:gd name="connsiteX15" fmla="*/ 189303 w 4983953"/>
              <a:gd name="connsiteY15" fmla="*/ 666410 h 6859615"/>
              <a:gd name="connsiteX16" fmla="*/ 207119 w 4983953"/>
              <a:gd name="connsiteY16" fmla="*/ 724 h 6859615"/>
              <a:gd name="connsiteX17" fmla="*/ 4977857 w 4983953"/>
              <a:gd name="connsiteY17" fmla="*/ 0 h 6859615"/>
              <a:gd name="connsiteX0" fmla="*/ 4084 w 4943081"/>
              <a:gd name="connsiteY0" fmla="*/ 5293983 h 6859615"/>
              <a:gd name="connsiteX1" fmla="*/ 74218 w 4943081"/>
              <a:gd name="connsiteY1" fmla="*/ 5315022 h 6859615"/>
              <a:gd name="connsiteX2" fmla="*/ 38589 w 4943081"/>
              <a:gd name="connsiteY2" fmla="*/ 5456830 h 6859615"/>
              <a:gd name="connsiteX3" fmla="*/ 11587 w 4943081"/>
              <a:gd name="connsiteY3" fmla="*/ 5388346 h 6859615"/>
              <a:gd name="connsiteX4" fmla="*/ 4084 w 4943081"/>
              <a:gd name="connsiteY4" fmla="*/ 5293983 h 6859615"/>
              <a:gd name="connsiteX5" fmla="*/ 4936985 w 4943081"/>
              <a:gd name="connsiteY5" fmla="*/ 0 h 6859615"/>
              <a:gd name="connsiteX6" fmla="*/ 4943081 w 4943081"/>
              <a:gd name="connsiteY6" fmla="*/ 6857986 h 6859615"/>
              <a:gd name="connsiteX7" fmla="*/ 136529 w 4943081"/>
              <a:gd name="connsiteY7" fmla="*/ 6859615 h 6859615"/>
              <a:gd name="connsiteX8" fmla="*/ 142335 w 4943081"/>
              <a:gd name="connsiteY8" fmla="*/ 6185420 h 6859615"/>
              <a:gd name="connsiteX9" fmla="*/ 208602 w 4943081"/>
              <a:gd name="connsiteY9" fmla="*/ 5874333 h 6859615"/>
              <a:gd name="connsiteX10" fmla="*/ 163163 w 4943081"/>
              <a:gd name="connsiteY10" fmla="*/ 5140414 h 6859615"/>
              <a:gd name="connsiteX11" fmla="*/ 156769 w 4943081"/>
              <a:gd name="connsiteY11" fmla="*/ 4302231 h 6859615"/>
              <a:gd name="connsiteX12" fmla="*/ 151435 w 4943081"/>
              <a:gd name="connsiteY12" fmla="*/ 2775529 h 6859615"/>
              <a:gd name="connsiteX13" fmla="*/ 173069 w 4943081"/>
              <a:gd name="connsiteY13" fmla="*/ 1862862 h 6859615"/>
              <a:gd name="connsiteX14" fmla="*/ 171835 w 4943081"/>
              <a:gd name="connsiteY14" fmla="*/ 1228384 h 6859615"/>
              <a:gd name="connsiteX15" fmla="*/ 148431 w 4943081"/>
              <a:gd name="connsiteY15" fmla="*/ 666410 h 6859615"/>
              <a:gd name="connsiteX16" fmla="*/ 166247 w 4943081"/>
              <a:gd name="connsiteY16" fmla="*/ 724 h 6859615"/>
              <a:gd name="connsiteX17" fmla="*/ 4936985 w 4943081"/>
              <a:gd name="connsiteY17" fmla="*/ 0 h 6859615"/>
              <a:gd name="connsiteX0" fmla="*/ 4648 w 4943645"/>
              <a:gd name="connsiteY0" fmla="*/ 5293983 h 6859615"/>
              <a:gd name="connsiteX1" fmla="*/ 74782 w 4943645"/>
              <a:gd name="connsiteY1" fmla="*/ 5315022 h 6859615"/>
              <a:gd name="connsiteX2" fmla="*/ 57153 w 4943645"/>
              <a:gd name="connsiteY2" fmla="*/ 5413630 h 6859615"/>
              <a:gd name="connsiteX3" fmla="*/ 12151 w 4943645"/>
              <a:gd name="connsiteY3" fmla="*/ 5388346 h 6859615"/>
              <a:gd name="connsiteX4" fmla="*/ 4648 w 4943645"/>
              <a:gd name="connsiteY4" fmla="*/ 5293983 h 6859615"/>
              <a:gd name="connsiteX5" fmla="*/ 4937549 w 4943645"/>
              <a:gd name="connsiteY5" fmla="*/ 0 h 6859615"/>
              <a:gd name="connsiteX6" fmla="*/ 4943645 w 4943645"/>
              <a:gd name="connsiteY6" fmla="*/ 6857986 h 6859615"/>
              <a:gd name="connsiteX7" fmla="*/ 137093 w 4943645"/>
              <a:gd name="connsiteY7" fmla="*/ 6859615 h 6859615"/>
              <a:gd name="connsiteX8" fmla="*/ 142899 w 4943645"/>
              <a:gd name="connsiteY8" fmla="*/ 6185420 h 6859615"/>
              <a:gd name="connsiteX9" fmla="*/ 209166 w 4943645"/>
              <a:gd name="connsiteY9" fmla="*/ 5874333 h 6859615"/>
              <a:gd name="connsiteX10" fmla="*/ 163727 w 4943645"/>
              <a:gd name="connsiteY10" fmla="*/ 5140414 h 6859615"/>
              <a:gd name="connsiteX11" fmla="*/ 157333 w 4943645"/>
              <a:gd name="connsiteY11" fmla="*/ 4302231 h 6859615"/>
              <a:gd name="connsiteX12" fmla="*/ 151999 w 4943645"/>
              <a:gd name="connsiteY12" fmla="*/ 2775529 h 6859615"/>
              <a:gd name="connsiteX13" fmla="*/ 173633 w 4943645"/>
              <a:gd name="connsiteY13" fmla="*/ 1862862 h 6859615"/>
              <a:gd name="connsiteX14" fmla="*/ 172399 w 4943645"/>
              <a:gd name="connsiteY14" fmla="*/ 1228384 h 6859615"/>
              <a:gd name="connsiteX15" fmla="*/ 148995 w 4943645"/>
              <a:gd name="connsiteY15" fmla="*/ 666410 h 6859615"/>
              <a:gd name="connsiteX16" fmla="*/ 166811 w 4943645"/>
              <a:gd name="connsiteY16" fmla="*/ 724 h 6859615"/>
              <a:gd name="connsiteX17" fmla="*/ 4937549 w 4943645"/>
              <a:gd name="connsiteY17" fmla="*/ 0 h 6859615"/>
              <a:gd name="connsiteX0" fmla="*/ 15612 w 4933009"/>
              <a:gd name="connsiteY0" fmla="*/ 5319183 h 6859615"/>
              <a:gd name="connsiteX1" fmla="*/ 64146 w 4933009"/>
              <a:gd name="connsiteY1" fmla="*/ 5315022 h 6859615"/>
              <a:gd name="connsiteX2" fmla="*/ 46517 w 4933009"/>
              <a:gd name="connsiteY2" fmla="*/ 5413630 h 6859615"/>
              <a:gd name="connsiteX3" fmla="*/ 1515 w 4933009"/>
              <a:gd name="connsiteY3" fmla="*/ 5388346 h 6859615"/>
              <a:gd name="connsiteX4" fmla="*/ 15612 w 4933009"/>
              <a:gd name="connsiteY4" fmla="*/ 5319183 h 6859615"/>
              <a:gd name="connsiteX5" fmla="*/ 4926913 w 4933009"/>
              <a:gd name="connsiteY5" fmla="*/ 0 h 6859615"/>
              <a:gd name="connsiteX6" fmla="*/ 4933009 w 4933009"/>
              <a:gd name="connsiteY6" fmla="*/ 6857986 h 6859615"/>
              <a:gd name="connsiteX7" fmla="*/ 126457 w 4933009"/>
              <a:gd name="connsiteY7" fmla="*/ 6859615 h 6859615"/>
              <a:gd name="connsiteX8" fmla="*/ 132263 w 4933009"/>
              <a:gd name="connsiteY8" fmla="*/ 6185420 h 6859615"/>
              <a:gd name="connsiteX9" fmla="*/ 198530 w 4933009"/>
              <a:gd name="connsiteY9" fmla="*/ 5874333 h 6859615"/>
              <a:gd name="connsiteX10" fmla="*/ 153091 w 4933009"/>
              <a:gd name="connsiteY10" fmla="*/ 5140414 h 6859615"/>
              <a:gd name="connsiteX11" fmla="*/ 146697 w 4933009"/>
              <a:gd name="connsiteY11" fmla="*/ 4302231 h 6859615"/>
              <a:gd name="connsiteX12" fmla="*/ 141363 w 4933009"/>
              <a:gd name="connsiteY12" fmla="*/ 2775529 h 6859615"/>
              <a:gd name="connsiteX13" fmla="*/ 162997 w 4933009"/>
              <a:gd name="connsiteY13" fmla="*/ 1862862 h 6859615"/>
              <a:gd name="connsiteX14" fmla="*/ 161763 w 4933009"/>
              <a:gd name="connsiteY14" fmla="*/ 1228384 h 6859615"/>
              <a:gd name="connsiteX15" fmla="*/ 138359 w 4933009"/>
              <a:gd name="connsiteY15" fmla="*/ 666410 h 6859615"/>
              <a:gd name="connsiteX16" fmla="*/ 156175 w 4933009"/>
              <a:gd name="connsiteY16" fmla="*/ 724 h 6859615"/>
              <a:gd name="connsiteX17" fmla="*/ 4926913 w 4933009"/>
              <a:gd name="connsiteY17" fmla="*/ 0 h 6859615"/>
              <a:gd name="connsiteX0" fmla="*/ 20639 w 4938036"/>
              <a:gd name="connsiteY0" fmla="*/ 5319183 h 6859615"/>
              <a:gd name="connsiteX1" fmla="*/ 69173 w 4938036"/>
              <a:gd name="connsiteY1" fmla="*/ 5315022 h 6859615"/>
              <a:gd name="connsiteX2" fmla="*/ 123544 w 4938036"/>
              <a:gd name="connsiteY2" fmla="*/ 5615230 h 6859615"/>
              <a:gd name="connsiteX3" fmla="*/ 6542 w 4938036"/>
              <a:gd name="connsiteY3" fmla="*/ 5388346 h 6859615"/>
              <a:gd name="connsiteX4" fmla="*/ 20639 w 4938036"/>
              <a:gd name="connsiteY4" fmla="*/ 5319183 h 6859615"/>
              <a:gd name="connsiteX5" fmla="*/ 4931940 w 4938036"/>
              <a:gd name="connsiteY5" fmla="*/ 0 h 6859615"/>
              <a:gd name="connsiteX6" fmla="*/ 4938036 w 4938036"/>
              <a:gd name="connsiteY6" fmla="*/ 6857986 h 6859615"/>
              <a:gd name="connsiteX7" fmla="*/ 131484 w 4938036"/>
              <a:gd name="connsiteY7" fmla="*/ 6859615 h 6859615"/>
              <a:gd name="connsiteX8" fmla="*/ 137290 w 4938036"/>
              <a:gd name="connsiteY8" fmla="*/ 6185420 h 6859615"/>
              <a:gd name="connsiteX9" fmla="*/ 203557 w 4938036"/>
              <a:gd name="connsiteY9" fmla="*/ 5874333 h 6859615"/>
              <a:gd name="connsiteX10" fmla="*/ 158118 w 4938036"/>
              <a:gd name="connsiteY10" fmla="*/ 5140414 h 6859615"/>
              <a:gd name="connsiteX11" fmla="*/ 151724 w 4938036"/>
              <a:gd name="connsiteY11" fmla="*/ 4302231 h 6859615"/>
              <a:gd name="connsiteX12" fmla="*/ 146390 w 4938036"/>
              <a:gd name="connsiteY12" fmla="*/ 2775529 h 6859615"/>
              <a:gd name="connsiteX13" fmla="*/ 168024 w 4938036"/>
              <a:gd name="connsiteY13" fmla="*/ 1862862 h 6859615"/>
              <a:gd name="connsiteX14" fmla="*/ 166790 w 4938036"/>
              <a:gd name="connsiteY14" fmla="*/ 1228384 h 6859615"/>
              <a:gd name="connsiteX15" fmla="*/ 143386 w 4938036"/>
              <a:gd name="connsiteY15" fmla="*/ 666410 h 6859615"/>
              <a:gd name="connsiteX16" fmla="*/ 161202 w 4938036"/>
              <a:gd name="connsiteY16" fmla="*/ 724 h 6859615"/>
              <a:gd name="connsiteX17" fmla="*/ 4931940 w 4938036"/>
              <a:gd name="connsiteY17" fmla="*/ 0 h 6859615"/>
              <a:gd name="connsiteX0" fmla="*/ 21862 w 4939259"/>
              <a:gd name="connsiteY0" fmla="*/ 5319183 h 6859615"/>
              <a:gd name="connsiteX1" fmla="*/ 109996 w 4939259"/>
              <a:gd name="connsiteY1" fmla="*/ 5437422 h 6859615"/>
              <a:gd name="connsiteX2" fmla="*/ 124767 w 4939259"/>
              <a:gd name="connsiteY2" fmla="*/ 5615230 h 6859615"/>
              <a:gd name="connsiteX3" fmla="*/ 7765 w 4939259"/>
              <a:gd name="connsiteY3" fmla="*/ 5388346 h 6859615"/>
              <a:gd name="connsiteX4" fmla="*/ 21862 w 4939259"/>
              <a:gd name="connsiteY4" fmla="*/ 5319183 h 6859615"/>
              <a:gd name="connsiteX5" fmla="*/ 4933163 w 4939259"/>
              <a:gd name="connsiteY5" fmla="*/ 0 h 6859615"/>
              <a:gd name="connsiteX6" fmla="*/ 4939259 w 4939259"/>
              <a:gd name="connsiteY6" fmla="*/ 6857986 h 6859615"/>
              <a:gd name="connsiteX7" fmla="*/ 132707 w 4939259"/>
              <a:gd name="connsiteY7" fmla="*/ 6859615 h 6859615"/>
              <a:gd name="connsiteX8" fmla="*/ 138513 w 4939259"/>
              <a:gd name="connsiteY8" fmla="*/ 6185420 h 6859615"/>
              <a:gd name="connsiteX9" fmla="*/ 204780 w 4939259"/>
              <a:gd name="connsiteY9" fmla="*/ 5874333 h 6859615"/>
              <a:gd name="connsiteX10" fmla="*/ 159341 w 4939259"/>
              <a:gd name="connsiteY10" fmla="*/ 5140414 h 6859615"/>
              <a:gd name="connsiteX11" fmla="*/ 152947 w 4939259"/>
              <a:gd name="connsiteY11" fmla="*/ 4302231 h 6859615"/>
              <a:gd name="connsiteX12" fmla="*/ 147613 w 4939259"/>
              <a:gd name="connsiteY12" fmla="*/ 2775529 h 6859615"/>
              <a:gd name="connsiteX13" fmla="*/ 169247 w 4939259"/>
              <a:gd name="connsiteY13" fmla="*/ 1862862 h 6859615"/>
              <a:gd name="connsiteX14" fmla="*/ 168013 w 4939259"/>
              <a:gd name="connsiteY14" fmla="*/ 1228384 h 6859615"/>
              <a:gd name="connsiteX15" fmla="*/ 144609 w 4939259"/>
              <a:gd name="connsiteY15" fmla="*/ 666410 h 6859615"/>
              <a:gd name="connsiteX16" fmla="*/ 162425 w 4939259"/>
              <a:gd name="connsiteY16" fmla="*/ 724 h 6859615"/>
              <a:gd name="connsiteX17" fmla="*/ 4933163 w 4939259"/>
              <a:gd name="connsiteY17" fmla="*/ 0 h 6859615"/>
              <a:gd name="connsiteX0" fmla="*/ 93439 w 4931636"/>
              <a:gd name="connsiteY0" fmla="*/ 5394783 h 6859615"/>
              <a:gd name="connsiteX1" fmla="*/ 102373 w 4931636"/>
              <a:gd name="connsiteY1" fmla="*/ 5437422 h 6859615"/>
              <a:gd name="connsiteX2" fmla="*/ 117144 w 4931636"/>
              <a:gd name="connsiteY2" fmla="*/ 5615230 h 6859615"/>
              <a:gd name="connsiteX3" fmla="*/ 142 w 4931636"/>
              <a:gd name="connsiteY3" fmla="*/ 5388346 h 6859615"/>
              <a:gd name="connsiteX4" fmla="*/ 93439 w 4931636"/>
              <a:gd name="connsiteY4" fmla="*/ 5394783 h 6859615"/>
              <a:gd name="connsiteX5" fmla="*/ 4925540 w 4931636"/>
              <a:gd name="connsiteY5" fmla="*/ 0 h 6859615"/>
              <a:gd name="connsiteX6" fmla="*/ 4931636 w 4931636"/>
              <a:gd name="connsiteY6" fmla="*/ 6857986 h 6859615"/>
              <a:gd name="connsiteX7" fmla="*/ 125084 w 4931636"/>
              <a:gd name="connsiteY7" fmla="*/ 6859615 h 6859615"/>
              <a:gd name="connsiteX8" fmla="*/ 130890 w 4931636"/>
              <a:gd name="connsiteY8" fmla="*/ 6185420 h 6859615"/>
              <a:gd name="connsiteX9" fmla="*/ 197157 w 4931636"/>
              <a:gd name="connsiteY9" fmla="*/ 5874333 h 6859615"/>
              <a:gd name="connsiteX10" fmla="*/ 151718 w 4931636"/>
              <a:gd name="connsiteY10" fmla="*/ 5140414 h 6859615"/>
              <a:gd name="connsiteX11" fmla="*/ 145324 w 4931636"/>
              <a:gd name="connsiteY11" fmla="*/ 4302231 h 6859615"/>
              <a:gd name="connsiteX12" fmla="*/ 139990 w 4931636"/>
              <a:gd name="connsiteY12" fmla="*/ 2775529 h 6859615"/>
              <a:gd name="connsiteX13" fmla="*/ 161624 w 4931636"/>
              <a:gd name="connsiteY13" fmla="*/ 1862862 h 6859615"/>
              <a:gd name="connsiteX14" fmla="*/ 160390 w 4931636"/>
              <a:gd name="connsiteY14" fmla="*/ 1228384 h 6859615"/>
              <a:gd name="connsiteX15" fmla="*/ 136986 w 4931636"/>
              <a:gd name="connsiteY15" fmla="*/ 666410 h 6859615"/>
              <a:gd name="connsiteX16" fmla="*/ 154802 w 4931636"/>
              <a:gd name="connsiteY16" fmla="*/ 724 h 6859615"/>
              <a:gd name="connsiteX17" fmla="*/ 4925540 w 4931636"/>
              <a:gd name="connsiteY17" fmla="*/ 0 h 6859615"/>
              <a:gd name="connsiteX0" fmla="*/ 93444 w 4931641"/>
              <a:gd name="connsiteY0" fmla="*/ 5394783 h 6859615"/>
              <a:gd name="connsiteX1" fmla="*/ 123978 w 4931641"/>
              <a:gd name="connsiteY1" fmla="*/ 5559822 h 6859615"/>
              <a:gd name="connsiteX2" fmla="*/ 117149 w 4931641"/>
              <a:gd name="connsiteY2" fmla="*/ 5615230 h 6859615"/>
              <a:gd name="connsiteX3" fmla="*/ 147 w 4931641"/>
              <a:gd name="connsiteY3" fmla="*/ 5388346 h 6859615"/>
              <a:gd name="connsiteX4" fmla="*/ 93444 w 4931641"/>
              <a:gd name="connsiteY4" fmla="*/ 5394783 h 6859615"/>
              <a:gd name="connsiteX5" fmla="*/ 4925545 w 4931641"/>
              <a:gd name="connsiteY5" fmla="*/ 0 h 6859615"/>
              <a:gd name="connsiteX6" fmla="*/ 4931641 w 4931641"/>
              <a:gd name="connsiteY6" fmla="*/ 6857986 h 6859615"/>
              <a:gd name="connsiteX7" fmla="*/ 125089 w 4931641"/>
              <a:gd name="connsiteY7" fmla="*/ 6859615 h 6859615"/>
              <a:gd name="connsiteX8" fmla="*/ 130895 w 4931641"/>
              <a:gd name="connsiteY8" fmla="*/ 6185420 h 6859615"/>
              <a:gd name="connsiteX9" fmla="*/ 197162 w 4931641"/>
              <a:gd name="connsiteY9" fmla="*/ 5874333 h 6859615"/>
              <a:gd name="connsiteX10" fmla="*/ 151723 w 4931641"/>
              <a:gd name="connsiteY10" fmla="*/ 5140414 h 6859615"/>
              <a:gd name="connsiteX11" fmla="*/ 145329 w 4931641"/>
              <a:gd name="connsiteY11" fmla="*/ 4302231 h 6859615"/>
              <a:gd name="connsiteX12" fmla="*/ 139995 w 4931641"/>
              <a:gd name="connsiteY12" fmla="*/ 2775529 h 6859615"/>
              <a:gd name="connsiteX13" fmla="*/ 161629 w 4931641"/>
              <a:gd name="connsiteY13" fmla="*/ 1862862 h 6859615"/>
              <a:gd name="connsiteX14" fmla="*/ 160395 w 4931641"/>
              <a:gd name="connsiteY14" fmla="*/ 1228384 h 6859615"/>
              <a:gd name="connsiteX15" fmla="*/ 136991 w 4931641"/>
              <a:gd name="connsiteY15" fmla="*/ 666410 h 6859615"/>
              <a:gd name="connsiteX16" fmla="*/ 154807 w 4931641"/>
              <a:gd name="connsiteY16" fmla="*/ 724 h 6859615"/>
              <a:gd name="connsiteX17" fmla="*/ 4925545 w 4931641"/>
              <a:gd name="connsiteY17" fmla="*/ 0 h 6859615"/>
              <a:gd name="connsiteX0" fmla="*/ 21895 w 4860092"/>
              <a:gd name="connsiteY0" fmla="*/ 53947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3947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 name="connsiteX0" fmla="*/ 21895 w 4860092"/>
              <a:gd name="connsiteY0" fmla="*/ 55243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5243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60092" h="6859615">
                <a:moveTo>
                  <a:pt x="21895" y="5524383"/>
                </a:moveTo>
                <a:cubicBezTo>
                  <a:pt x="30533" y="5516962"/>
                  <a:pt x="48478" y="5544681"/>
                  <a:pt x="52429" y="5559822"/>
                </a:cubicBezTo>
                <a:cubicBezTo>
                  <a:pt x="56380" y="5574963"/>
                  <a:pt x="54238" y="5607809"/>
                  <a:pt x="45600" y="5615230"/>
                </a:cubicBezTo>
                <a:cubicBezTo>
                  <a:pt x="36962" y="5622651"/>
                  <a:pt x="4549" y="5619487"/>
                  <a:pt x="598" y="5604346"/>
                </a:cubicBezTo>
                <a:cubicBezTo>
                  <a:pt x="-3353" y="5589205"/>
                  <a:pt x="13257" y="5531804"/>
                  <a:pt x="21895" y="5524383"/>
                </a:cubicBezTo>
                <a:close/>
                <a:moveTo>
                  <a:pt x="4853996" y="0"/>
                </a:moveTo>
                <a:lnTo>
                  <a:pt x="4860092" y="6857986"/>
                </a:lnTo>
                <a:lnTo>
                  <a:pt x="53540" y="6859615"/>
                </a:lnTo>
                <a:cubicBezTo>
                  <a:pt x="50713" y="6672582"/>
                  <a:pt x="38360" y="6239103"/>
                  <a:pt x="59346" y="6185420"/>
                </a:cubicBezTo>
                <a:cubicBezTo>
                  <a:pt x="186210" y="6016637"/>
                  <a:pt x="98761" y="6014541"/>
                  <a:pt x="125613" y="5874333"/>
                </a:cubicBezTo>
                <a:cubicBezTo>
                  <a:pt x="104117" y="5642393"/>
                  <a:pt x="30232" y="5410454"/>
                  <a:pt x="80174" y="5140414"/>
                </a:cubicBezTo>
                <a:cubicBezTo>
                  <a:pt x="108205" y="4681633"/>
                  <a:pt x="45749" y="4761013"/>
                  <a:pt x="73780" y="4302231"/>
                </a:cubicBezTo>
                <a:cubicBezTo>
                  <a:pt x="65652" y="3779043"/>
                  <a:pt x="124199" y="3798779"/>
                  <a:pt x="68446" y="2775529"/>
                </a:cubicBezTo>
                <a:cubicBezTo>
                  <a:pt x="80419" y="1837895"/>
                  <a:pt x="68581" y="2081359"/>
                  <a:pt x="90080" y="1862862"/>
                </a:cubicBezTo>
                <a:cubicBezTo>
                  <a:pt x="34106" y="1156069"/>
                  <a:pt x="116245" y="1658952"/>
                  <a:pt x="88846" y="1228384"/>
                </a:cubicBezTo>
                <a:lnTo>
                  <a:pt x="65442" y="666410"/>
                </a:lnTo>
                <a:cubicBezTo>
                  <a:pt x="74556" y="522302"/>
                  <a:pt x="64619" y="344857"/>
                  <a:pt x="83258" y="724"/>
                </a:cubicBezTo>
                <a:lnTo>
                  <a:pt x="4853996" y="0"/>
                </a:lnTo>
                <a:close/>
              </a:path>
            </a:pathLst>
          </a:custGeom>
          <a:solidFill>
            <a:srgbClr val="5BAC26"/>
          </a:solidFill>
          <a:ln>
            <a:noFill/>
          </a:ln>
        </p:spPr>
        <p:txBody>
          <a:bodyPr wrap="square">
            <a:noAutofit/>
          </a:bodyPr>
          <a:lstStyle>
            <a:lvl1pPr>
              <a:defRPr sz="1600">
                <a:solidFill>
                  <a:srgbClr val="008751"/>
                </a:solidFill>
              </a:defRPr>
            </a:lvl1pPr>
          </a:lstStyle>
          <a:p>
            <a:r>
              <a:rPr lang="en-GB" dirty="0"/>
              <a:t>This is an image placeholder. Click the little icon behind the square image to add a picture</a:t>
            </a:r>
          </a:p>
        </p:txBody>
      </p:sp>
      <p:pic>
        <p:nvPicPr>
          <p:cNvPr id="8" name="Graphic 7">
            <a:extLst>
              <a:ext uri="{FF2B5EF4-FFF2-40B4-BE49-F238E27FC236}">
                <a16:creationId xmlns:a16="http://schemas.microsoft.com/office/drawing/2014/main" id="{F2FCB43F-A4EC-7247-A685-C1582EB047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408" y="225425"/>
            <a:ext cx="1854200" cy="1460500"/>
          </a:xfrm>
          <a:prstGeom prst="rect">
            <a:avLst/>
          </a:prstGeom>
        </p:spPr>
      </p:pic>
      <p:sp>
        <p:nvSpPr>
          <p:cNvPr id="3" name="Subtitle 2">
            <a:extLst>
              <a:ext uri="{FF2B5EF4-FFF2-40B4-BE49-F238E27FC236}">
                <a16:creationId xmlns:a16="http://schemas.microsoft.com/office/drawing/2014/main" id="{F281CB52-78B7-0C41-8AA4-983207946085}"/>
              </a:ext>
            </a:extLst>
          </p:cNvPr>
          <p:cNvSpPr>
            <a:spLocks noGrp="1"/>
          </p:cNvSpPr>
          <p:nvPr>
            <p:ph type="subTitle" idx="1" hasCustomPrompt="1"/>
          </p:nvPr>
        </p:nvSpPr>
        <p:spPr>
          <a:xfrm>
            <a:off x="6096001" y="1685925"/>
            <a:ext cx="5188772" cy="2444435"/>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800" b="0" i="1" smtClean="0">
                <a:solidFill>
                  <a:srgbClr val="5BAC26"/>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endParaRPr lang="en-GB" dirty="0"/>
          </a:p>
        </p:txBody>
      </p:sp>
      <p:sp>
        <p:nvSpPr>
          <p:cNvPr id="6" name="Picture Placeholder 18">
            <a:extLst>
              <a:ext uri="{FF2B5EF4-FFF2-40B4-BE49-F238E27FC236}">
                <a16:creationId xmlns:a16="http://schemas.microsoft.com/office/drawing/2014/main" id="{EFFFBC21-2E5E-8A47-8A7B-591B2BE8C26C}"/>
              </a:ext>
            </a:extLst>
          </p:cNvPr>
          <p:cNvSpPr>
            <a:spLocks noGrp="1"/>
          </p:cNvSpPr>
          <p:nvPr>
            <p:ph type="pic" sz="quarter" idx="10"/>
          </p:nvPr>
        </p:nvSpPr>
        <p:spPr>
          <a:xfrm>
            <a:off x="947687" y="1066006"/>
            <a:ext cx="4680000" cy="4680000"/>
          </a:xfrm>
          <a:solidFill>
            <a:srgbClr val="F2F3EB"/>
          </a:solidFill>
          <a:ln w="57150">
            <a:solidFill>
              <a:schemeClr val="bg1"/>
            </a:solidFill>
          </a:ln>
          <a:effectLst>
            <a:outerShdw blurRad="215900" sx="102000" sy="102000" algn="ctr" rotWithShape="0">
              <a:prstClr val="black">
                <a:alpha val="24000"/>
              </a:prstClr>
            </a:outerShdw>
          </a:effectLst>
        </p:spPr>
        <p:txBody>
          <a:bodyPr/>
          <a:lstStyle/>
          <a:p>
            <a:endParaRPr lang="en-GB" dirty="0"/>
          </a:p>
        </p:txBody>
      </p:sp>
      <p:pic>
        <p:nvPicPr>
          <p:cNvPr id="9" name="Graphic 8">
            <a:extLst>
              <a:ext uri="{FF2B5EF4-FFF2-40B4-BE49-F238E27FC236}">
                <a16:creationId xmlns:a16="http://schemas.microsoft.com/office/drawing/2014/main" id="{6ABD6646-A53B-6E49-8635-45E763E67E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45713" y="5114296"/>
            <a:ext cx="1854200" cy="1460500"/>
          </a:xfrm>
          <a:prstGeom prst="rect">
            <a:avLst/>
          </a:prstGeom>
        </p:spPr>
      </p:pic>
      <p:sp>
        <p:nvSpPr>
          <p:cNvPr id="11" name="Content Placeholder 12">
            <a:extLst>
              <a:ext uri="{FF2B5EF4-FFF2-40B4-BE49-F238E27FC236}">
                <a16:creationId xmlns:a16="http://schemas.microsoft.com/office/drawing/2014/main" id="{BFA61B89-C7FE-D74D-ABE2-C53E102AF26E}"/>
              </a:ext>
            </a:extLst>
          </p:cNvPr>
          <p:cNvSpPr>
            <a:spLocks noGrp="1"/>
          </p:cNvSpPr>
          <p:nvPr>
            <p:ph sz="quarter" idx="13" hasCustomPrompt="1"/>
          </p:nvPr>
        </p:nvSpPr>
        <p:spPr>
          <a:xfrm>
            <a:off x="6096001" y="4663017"/>
            <a:ext cx="5761037" cy="603250"/>
          </a:xfrm>
        </p:spPr>
        <p:txBody>
          <a:bodyPr>
            <a:normAutofit/>
          </a:bodyPr>
          <a:lstStyle>
            <a:lvl1pPr marL="0" indent="0">
              <a:buNone/>
              <a:defRPr sz="2800"/>
            </a:lvl1pPr>
          </a:lstStyle>
          <a:p>
            <a:r>
              <a:rPr lang="en-US" b="1" i="0" dirty="0">
                <a:solidFill>
                  <a:srgbClr val="424242"/>
                </a:solidFill>
              </a:rPr>
              <a:t>Name goes here</a:t>
            </a:r>
          </a:p>
        </p:txBody>
      </p:sp>
    </p:spTree>
    <p:extLst>
      <p:ext uri="{BB962C8B-B14F-4D97-AF65-F5344CB8AC3E}">
        <p14:creationId xmlns:p14="http://schemas.microsoft.com/office/powerpoint/2010/main" val="320842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alf and Half">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0A0A96-40C3-5D41-AAA0-64249BFE4B1E}"/>
              </a:ext>
            </a:extLst>
          </p:cNvPr>
          <p:cNvSpPr>
            <a:spLocks noGrp="1"/>
          </p:cNvSpPr>
          <p:nvPr>
            <p:ph type="pic" sz="quarter" idx="12" hasCustomPrompt="1"/>
          </p:nvPr>
        </p:nvSpPr>
        <p:spPr>
          <a:xfrm flipH="1">
            <a:off x="-2957" y="-1615"/>
            <a:ext cx="6166748" cy="6876093"/>
          </a:xfrm>
          <a:custGeom>
            <a:avLst/>
            <a:gdLst>
              <a:gd name="connsiteX0" fmla="*/ 39942 w 5578475"/>
              <a:gd name="connsiteY0" fmla="*/ 3797300 h 6859615"/>
              <a:gd name="connsiteX1" fmla="*/ 79884 w 5578475"/>
              <a:gd name="connsiteY1" fmla="*/ 3870097 h 6859615"/>
              <a:gd name="connsiteX2" fmla="*/ 39942 w 5578475"/>
              <a:gd name="connsiteY2" fmla="*/ 3942894 h 6859615"/>
              <a:gd name="connsiteX3" fmla="*/ 0 w 5578475"/>
              <a:gd name="connsiteY3" fmla="*/ 3870097 h 6859615"/>
              <a:gd name="connsiteX4" fmla="*/ 39942 w 5578475"/>
              <a:gd name="connsiteY4" fmla="*/ 3797300 h 6859615"/>
              <a:gd name="connsiteX5" fmla="*/ 5572379 w 5578475"/>
              <a:gd name="connsiteY5" fmla="*/ 0 h 6859615"/>
              <a:gd name="connsiteX6" fmla="*/ 5578475 w 5578475"/>
              <a:gd name="connsiteY6" fmla="*/ 6857986 h 6859615"/>
              <a:gd name="connsiteX7" fmla="*/ 771923 w 5578475"/>
              <a:gd name="connsiteY7" fmla="*/ 6859615 h 6859615"/>
              <a:gd name="connsiteX8" fmla="*/ 777729 w 5578475"/>
              <a:gd name="connsiteY8" fmla="*/ 6185420 h 6859615"/>
              <a:gd name="connsiteX9" fmla="*/ 843996 w 5578475"/>
              <a:gd name="connsiteY9" fmla="*/ 5874333 h 6859615"/>
              <a:gd name="connsiteX10" fmla="*/ 798557 w 5578475"/>
              <a:gd name="connsiteY10" fmla="*/ 5140414 h 6859615"/>
              <a:gd name="connsiteX11" fmla="*/ 792163 w 5578475"/>
              <a:gd name="connsiteY11" fmla="*/ 4302231 h 6859615"/>
              <a:gd name="connsiteX12" fmla="*/ 786829 w 5578475"/>
              <a:gd name="connsiteY12" fmla="*/ 2775529 h 6859615"/>
              <a:gd name="connsiteX13" fmla="*/ 808463 w 5578475"/>
              <a:gd name="connsiteY13" fmla="*/ 1862862 h 6859615"/>
              <a:gd name="connsiteX14" fmla="*/ 807229 w 5578475"/>
              <a:gd name="connsiteY14" fmla="*/ 1228384 h 6859615"/>
              <a:gd name="connsiteX15" fmla="*/ 783825 w 5578475"/>
              <a:gd name="connsiteY15" fmla="*/ 666410 h 6859615"/>
              <a:gd name="connsiteX16" fmla="*/ 801641 w 5578475"/>
              <a:gd name="connsiteY16" fmla="*/ 724 h 6859615"/>
              <a:gd name="connsiteX0" fmla="*/ 80848 w 5619381"/>
              <a:gd name="connsiteY0" fmla="*/ 3797300 h 6859615"/>
              <a:gd name="connsiteX1" fmla="*/ 120790 w 5619381"/>
              <a:gd name="connsiteY1" fmla="*/ 3870097 h 6859615"/>
              <a:gd name="connsiteX2" fmla="*/ 697637 w 5619381"/>
              <a:gd name="connsiteY2" fmla="*/ 5758755 h 6859615"/>
              <a:gd name="connsiteX3" fmla="*/ 40906 w 5619381"/>
              <a:gd name="connsiteY3" fmla="*/ 3870097 h 6859615"/>
              <a:gd name="connsiteX4" fmla="*/ 80848 w 5619381"/>
              <a:gd name="connsiteY4" fmla="*/ 3797300 h 6859615"/>
              <a:gd name="connsiteX5" fmla="*/ 5613285 w 5619381"/>
              <a:gd name="connsiteY5" fmla="*/ 0 h 6859615"/>
              <a:gd name="connsiteX6" fmla="*/ 5619381 w 5619381"/>
              <a:gd name="connsiteY6" fmla="*/ 6857986 h 6859615"/>
              <a:gd name="connsiteX7" fmla="*/ 812829 w 5619381"/>
              <a:gd name="connsiteY7" fmla="*/ 6859615 h 6859615"/>
              <a:gd name="connsiteX8" fmla="*/ 818635 w 5619381"/>
              <a:gd name="connsiteY8" fmla="*/ 6185420 h 6859615"/>
              <a:gd name="connsiteX9" fmla="*/ 884902 w 5619381"/>
              <a:gd name="connsiteY9" fmla="*/ 5874333 h 6859615"/>
              <a:gd name="connsiteX10" fmla="*/ 839463 w 5619381"/>
              <a:gd name="connsiteY10" fmla="*/ 5140414 h 6859615"/>
              <a:gd name="connsiteX11" fmla="*/ 833069 w 5619381"/>
              <a:gd name="connsiteY11" fmla="*/ 4302231 h 6859615"/>
              <a:gd name="connsiteX12" fmla="*/ 827735 w 5619381"/>
              <a:gd name="connsiteY12" fmla="*/ 2775529 h 6859615"/>
              <a:gd name="connsiteX13" fmla="*/ 849369 w 5619381"/>
              <a:gd name="connsiteY13" fmla="*/ 1862862 h 6859615"/>
              <a:gd name="connsiteX14" fmla="*/ 848135 w 5619381"/>
              <a:gd name="connsiteY14" fmla="*/ 1228384 h 6859615"/>
              <a:gd name="connsiteX15" fmla="*/ 824731 w 5619381"/>
              <a:gd name="connsiteY15" fmla="*/ 666410 h 6859615"/>
              <a:gd name="connsiteX16" fmla="*/ 842547 w 5619381"/>
              <a:gd name="connsiteY16" fmla="*/ 724 h 6859615"/>
              <a:gd name="connsiteX17" fmla="*/ 5613285 w 5619381"/>
              <a:gd name="connsiteY17" fmla="*/ 0 h 6859615"/>
              <a:gd name="connsiteX0" fmla="*/ 104617 w 5643150"/>
              <a:gd name="connsiteY0" fmla="*/ 3797300 h 6859615"/>
              <a:gd name="connsiteX1" fmla="*/ 774287 w 5643150"/>
              <a:gd name="connsiteY1" fmla="*/ 5315022 h 6859615"/>
              <a:gd name="connsiteX2" fmla="*/ 721406 w 5643150"/>
              <a:gd name="connsiteY2" fmla="*/ 5758755 h 6859615"/>
              <a:gd name="connsiteX3" fmla="*/ 64675 w 5643150"/>
              <a:gd name="connsiteY3" fmla="*/ 3870097 h 6859615"/>
              <a:gd name="connsiteX4" fmla="*/ 104617 w 5643150"/>
              <a:gd name="connsiteY4" fmla="*/ 3797300 h 6859615"/>
              <a:gd name="connsiteX5" fmla="*/ 5637054 w 5643150"/>
              <a:gd name="connsiteY5" fmla="*/ 0 h 6859615"/>
              <a:gd name="connsiteX6" fmla="*/ 5643150 w 5643150"/>
              <a:gd name="connsiteY6" fmla="*/ 6857986 h 6859615"/>
              <a:gd name="connsiteX7" fmla="*/ 836598 w 5643150"/>
              <a:gd name="connsiteY7" fmla="*/ 6859615 h 6859615"/>
              <a:gd name="connsiteX8" fmla="*/ 842404 w 5643150"/>
              <a:gd name="connsiteY8" fmla="*/ 6185420 h 6859615"/>
              <a:gd name="connsiteX9" fmla="*/ 908671 w 5643150"/>
              <a:gd name="connsiteY9" fmla="*/ 5874333 h 6859615"/>
              <a:gd name="connsiteX10" fmla="*/ 863232 w 5643150"/>
              <a:gd name="connsiteY10" fmla="*/ 5140414 h 6859615"/>
              <a:gd name="connsiteX11" fmla="*/ 856838 w 5643150"/>
              <a:gd name="connsiteY11" fmla="*/ 4302231 h 6859615"/>
              <a:gd name="connsiteX12" fmla="*/ 851504 w 5643150"/>
              <a:gd name="connsiteY12" fmla="*/ 2775529 h 6859615"/>
              <a:gd name="connsiteX13" fmla="*/ 873138 w 5643150"/>
              <a:gd name="connsiteY13" fmla="*/ 1862862 h 6859615"/>
              <a:gd name="connsiteX14" fmla="*/ 871904 w 5643150"/>
              <a:gd name="connsiteY14" fmla="*/ 1228384 h 6859615"/>
              <a:gd name="connsiteX15" fmla="*/ 848500 w 5643150"/>
              <a:gd name="connsiteY15" fmla="*/ 666410 h 6859615"/>
              <a:gd name="connsiteX16" fmla="*/ 866316 w 5643150"/>
              <a:gd name="connsiteY16" fmla="*/ 724 h 6859615"/>
              <a:gd name="connsiteX17" fmla="*/ 5637054 w 5643150"/>
              <a:gd name="connsiteY17" fmla="*/ 0 h 6859615"/>
              <a:gd name="connsiteX0" fmla="*/ 669677 w 5578482"/>
              <a:gd name="connsiteY0" fmla="*/ 5086949 h 6859615"/>
              <a:gd name="connsiteX1" fmla="*/ 709619 w 5578482"/>
              <a:gd name="connsiteY1" fmla="*/ 5315022 h 6859615"/>
              <a:gd name="connsiteX2" fmla="*/ 656738 w 5578482"/>
              <a:gd name="connsiteY2" fmla="*/ 5758755 h 6859615"/>
              <a:gd name="connsiteX3" fmla="*/ 7 w 5578482"/>
              <a:gd name="connsiteY3" fmla="*/ 3870097 h 6859615"/>
              <a:gd name="connsiteX4" fmla="*/ 669677 w 5578482"/>
              <a:gd name="connsiteY4" fmla="*/ 5086949 h 6859615"/>
              <a:gd name="connsiteX5" fmla="*/ 5572386 w 5578482"/>
              <a:gd name="connsiteY5" fmla="*/ 0 h 6859615"/>
              <a:gd name="connsiteX6" fmla="*/ 5578482 w 5578482"/>
              <a:gd name="connsiteY6" fmla="*/ 6857986 h 6859615"/>
              <a:gd name="connsiteX7" fmla="*/ 771930 w 5578482"/>
              <a:gd name="connsiteY7" fmla="*/ 6859615 h 6859615"/>
              <a:gd name="connsiteX8" fmla="*/ 777736 w 5578482"/>
              <a:gd name="connsiteY8" fmla="*/ 6185420 h 6859615"/>
              <a:gd name="connsiteX9" fmla="*/ 844003 w 5578482"/>
              <a:gd name="connsiteY9" fmla="*/ 5874333 h 6859615"/>
              <a:gd name="connsiteX10" fmla="*/ 798564 w 5578482"/>
              <a:gd name="connsiteY10" fmla="*/ 5140414 h 6859615"/>
              <a:gd name="connsiteX11" fmla="*/ 792170 w 5578482"/>
              <a:gd name="connsiteY11" fmla="*/ 4302231 h 6859615"/>
              <a:gd name="connsiteX12" fmla="*/ 786836 w 5578482"/>
              <a:gd name="connsiteY12" fmla="*/ 2775529 h 6859615"/>
              <a:gd name="connsiteX13" fmla="*/ 808470 w 5578482"/>
              <a:gd name="connsiteY13" fmla="*/ 1862862 h 6859615"/>
              <a:gd name="connsiteX14" fmla="*/ 807236 w 5578482"/>
              <a:gd name="connsiteY14" fmla="*/ 1228384 h 6859615"/>
              <a:gd name="connsiteX15" fmla="*/ 783832 w 5578482"/>
              <a:gd name="connsiteY15" fmla="*/ 666410 h 6859615"/>
              <a:gd name="connsiteX16" fmla="*/ 801648 w 5578482"/>
              <a:gd name="connsiteY16" fmla="*/ 724 h 6859615"/>
              <a:gd name="connsiteX17" fmla="*/ 5572386 w 5578482"/>
              <a:gd name="connsiteY17" fmla="*/ 0 h 6859615"/>
              <a:gd name="connsiteX0" fmla="*/ 74523 w 4983328"/>
              <a:gd name="connsiteY0" fmla="*/ 5086949 h 6859615"/>
              <a:gd name="connsiteX1" fmla="*/ 114465 w 4983328"/>
              <a:gd name="connsiteY1" fmla="*/ 5315022 h 6859615"/>
              <a:gd name="connsiteX2" fmla="*/ 61584 w 4983328"/>
              <a:gd name="connsiteY2" fmla="*/ 5758755 h 6859615"/>
              <a:gd name="connsiteX3" fmla="*/ 76 w 4983328"/>
              <a:gd name="connsiteY3" fmla="*/ 5396972 h 6859615"/>
              <a:gd name="connsiteX4" fmla="*/ 74523 w 4983328"/>
              <a:gd name="connsiteY4" fmla="*/ 5086949 h 6859615"/>
              <a:gd name="connsiteX5" fmla="*/ 4977232 w 4983328"/>
              <a:gd name="connsiteY5" fmla="*/ 0 h 6859615"/>
              <a:gd name="connsiteX6" fmla="*/ 4983328 w 4983328"/>
              <a:gd name="connsiteY6" fmla="*/ 6857986 h 6859615"/>
              <a:gd name="connsiteX7" fmla="*/ 176776 w 4983328"/>
              <a:gd name="connsiteY7" fmla="*/ 6859615 h 6859615"/>
              <a:gd name="connsiteX8" fmla="*/ 182582 w 4983328"/>
              <a:gd name="connsiteY8" fmla="*/ 6185420 h 6859615"/>
              <a:gd name="connsiteX9" fmla="*/ 248849 w 4983328"/>
              <a:gd name="connsiteY9" fmla="*/ 5874333 h 6859615"/>
              <a:gd name="connsiteX10" fmla="*/ 203410 w 4983328"/>
              <a:gd name="connsiteY10" fmla="*/ 5140414 h 6859615"/>
              <a:gd name="connsiteX11" fmla="*/ 197016 w 4983328"/>
              <a:gd name="connsiteY11" fmla="*/ 4302231 h 6859615"/>
              <a:gd name="connsiteX12" fmla="*/ 191682 w 4983328"/>
              <a:gd name="connsiteY12" fmla="*/ 2775529 h 6859615"/>
              <a:gd name="connsiteX13" fmla="*/ 213316 w 4983328"/>
              <a:gd name="connsiteY13" fmla="*/ 1862862 h 6859615"/>
              <a:gd name="connsiteX14" fmla="*/ 212082 w 4983328"/>
              <a:gd name="connsiteY14" fmla="*/ 1228384 h 6859615"/>
              <a:gd name="connsiteX15" fmla="*/ 188678 w 4983328"/>
              <a:gd name="connsiteY15" fmla="*/ 666410 h 6859615"/>
              <a:gd name="connsiteX16" fmla="*/ 206494 w 4983328"/>
              <a:gd name="connsiteY16" fmla="*/ 724 h 6859615"/>
              <a:gd name="connsiteX17" fmla="*/ 4977232 w 4983328"/>
              <a:gd name="connsiteY17" fmla="*/ 0 h 6859615"/>
              <a:gd name="connsiteX0" fmla="*/ 74454 w 4983259"/>
              <a:gd name="connsiteY0" fmla="*/ 5086949 h 6859615"/>
              <a:gd name="connsiteX1" fmla="*/ 114396 w 4983259"/>
              <a:gd name="connsiteY1" fmla="*/ 5315022 h 6859615"/>
              <a:gd name="connsiteX2" fmla="*/ 78767 w 4983259"/>
              <a:gd name="connsiteY2" fmla="*/ 5456830 h 6859615"/>
              <a:gd name="connsiteX3" fmla="*/ 7 w 4983259"/>
              <a:gd name="connsiteY3" fmla="*/ 5396972 h 6859615"/>
              <a:gd name="connsiteX4" fmla="*/ 74454 w 4983259"/>
              <a:gd name="connsiteY4" fmla="*/ 5086949 h 6859615"/>
              <a:gd name="connsiteX5" fmla="*/ 4977163 w 4983259"/>
              <a:gd name="connsiteY5" fmla="*/ 0 h 6859615"/>
              <a:gd name="connsiteX6" fmla="*/ 4983259 w 4983259"/>
              <a:gd name="connsiteY6" fmla="*/ 6857986 h 6859615"/>
              <a:gd name="connsiteX7" fmla="*/ 176707 w 4983259"/>
              <a:gd name="connsiteY7" fmla="*/ 6859615 h 6859615"/>
              <a:gd name="connsiteX8" fmla="*/ 182513 w 4983259"/>
              <a:gd name="connsiteY8" fmla="*/ 6185420 h 6859615"/>
              <a:gd name="connsiteX9" fmla="*/ 248780 w 4983259"/>
              <a:gd name="connsiteY9" fmla="*/ 5874333 h 6859615"/>
              <a:gd name="connsiteX10" fmla="*/ 203341 w 4983259"/>
              <a:gd name="connsiteY10" fmla="*/ 5140414 h 6859615"/>
              <a:gd name="connsiteX11" fmla="*/ 196947 w 4983259"/>
              <a:gd name="connsiteY11" fmla="*/ 4302231 h 6859615"/>
              <a:gd name="connsiteX12" fmla="*/ 191613 w 4983259"/>
              <a:gd name="connsiteY12" fmla="*/ 2775529 h 6859615"/>
              <a:gd name="connsiteX13" fmla="*/ 213247 w 4983259"/>
              <a:gd name="connsiteY13" fmla="*/ 1862862 h 6859615"/>
              <a:gd name="connsiteX14" fmla="*/ 212013 w 4983259"/>
              <a:gd name="connsiteY14" fmla="*/ 1228384 h 6859615"/>
              <a:gd name="connsiteX15" fmla="*/ 188609 w 4983259"/>
              <a:gd name="connsiteY15" fmla="*/ 666410 h 6859615"/>
              <a:gd name="connsiteX16" fmla="*/ 206425 w 4983259"/>
              <a:gd name="connsiteY16" fmla="*/ 724 h 6859615"/>
              <a:gd name="connsiteX17" fmla="*/ 4977163 w 4983259"/>
              <a:gd name="connsiteY17" fmla="*/ 0 h 6859615"/>
              <a:gd name="connsiteX0" fmla="*/ 44956 w 4983953"/>
              <a:gd name="connsiteY0" fmla="*/ 5293983 h 6859615"/>
              <a:gd name="connsiteX1" fmla="*/ 115090 w 4983953"/>
              <a:gd name="connsiteY1" fmla="*/ 5315022 h 6859615"/>
              <a:gd name="connsiteX2" fmla="*/ 79461 w 4983953"/>
              <a:gd name="connsiteY2" fmla="*/ 5456830 h 6859615"/>
              <a:gd name="connsiteX3" fmla="*/ 701 w 4983953"/>
              <a:gd name="connsiteY3" fmla="*/ 5396972 h 6859615"/>
              <a:gd name="connsiteX4" fmla="*/ 44956 w 4983953"/>
              <a:gd name="connsiteY4" fmla="*/ 5293983 h 6859615"/>
              <a:gd name="connsiteX5" fmla="*/ 4977857 w 4983953"/>
              <a:gd name="connsiteY5" fmla="*/ 0 h 6859615"/>
              <a:gd name="connsiteX6" fmla="*/ 4983953 w 4983953"/>
              <a:gd name="connsiteY6" fmla="*/ 6857986 h 6859615"/>
              <a:gd name="connsiteX7" fmla="*/ 177401 w 4983953"/>
              <a:gd name="connsiteY7" fmla="*/ 6859615 h 6859615"/>
              <a:gd name="connsiteX8" fmla="*/ 183207 w 4983953"/>
              <a:gd name="connsiteY8" fmla="*/ 6185420 h 6859615"/>
              <a:gd name="connsiteX9" fmla="*/ 249474 w 4983953"/>
              <a:gd name="connsiteY9" fmla="*/ 5874333 h 6859615"/>
              <a:gd name="connsiteX10" fmla="*/ 204035 w 4983953"/>
              <a:gd name="connsiteY10" fmla="*/ 5140414 h 6859615"/>
              <a:gd name="connsiteX11" fmla="*/ 197641 w 4983953"/>
              <a:gd name="connsiteY11" fmla="*/ 4302231 h 6859615"/>
              <a:gd name="connsiteX12" fmla="*/ 192307 w 4983953"/>
              <a:gd name="connsiteY12" fmla="*/ 2775529 h 6859615"/>
              <a:gd name="connsiteX13" fmla="*/ 213941 w 4983953"/>
              <a:gd name="connsiteY13" fmla="*/ 1862862 h 6859615"/>
              <a:gd name="connsiteX14" fmla="*/ 212707 w 4983953"/>
              <a:gd name="connsiteY14" fmla="*/ 1228384 h 6859615"/>
              <a:gd name="connsiteX15" fmla="*/ 189303 w 4983953"/>
              <a:gd name="connsiteY15" fmla="*/ 666410 h 6859615"/>
              <a:gd name="connsiteX16" fmla="*/ 207119 w 4983953"/>
              <a:gd name="connsiteY16" fmla="*/ 724 h 6859615"/>
              <a:gd name="connsiteX17" fmla="*/ 4977857 w 4983953"/>
              <a:gd name="connsiteY17" fmla="*/ 0 h 6859615"/>
              <a:gd name="connsiteX0" fmla="*/ 4084 w 4943081"/>
              <a:gd name="connsiteY0" fmla="*/ 5293983 h 6859615"/>
              <a:gd name="connsiteX1" fmla="*/ 74218 w 4943081"/>
              <a:gd name="connsiteY1" fmla="*/ 5315022 h 6859615"/>
              <a:gd name="connsiteX2" fmla="*/ 38589 w 4943081"/>
              <a:gd name="connsiteY2" fmla="*/ 5456830 h 6859615"/>
              <a:gd name="connsiteX3" fmla="*/ 11587 w 4943081"/>
              <a:gd name="connsiteY3" fmla="*/ 5388346 h 6859615"/>
              <a:gd name="connsiteX4" fmla="*/ 4084 w 4943081"/>
              <a:gd name="connsiteY4" fmla="*/ 5293983 h 6859615"/>
              <a:gd name="connsiteX5" fmla="*/ 4936985 w 4943081"/>
              <a:gd name="connsiteY5" fmla="*/ 0 h 6859615"/>
              <a:gd name="connsiteX6" fmla="*/ 4943081 w 4943081"/>
              <a:gd name="connsiteY6" fmla="*/ 6857986 h 6859615"/>
              <a:gd name="connsiteX7" fmla="*/ 136529 w 4943081"/>
              <a:gd name="connsiteY7" fmla="*/ 6859615 h 6859615"/>
              <a:gd name="connsiteX8" fmla="*/ 142335 w 4943081"/>
              <a:gd name="connsiteY8" fmla="*/ 6185420 h 6859615"/>
              <a:gd name="connsiteX9" fmla="*/ 208602 w 4943081"/>
              <a:gd name="connsiteY9" fmla="*/ 5874333 h 6859615"/>
              <a:gd name="connsiteX10" fmla="*/ 163163 w 4943081"/>
              <a:gd name="connsiteY10" fmla="*/ 5140414 h 6859615"/>
              <a:gd name="connsiteX11" fmla="*/ 156769 w 4943081"/>
              <a:gd name="connsiteY11" fmla="*/ 4302231 h 6859615"/>
              <a:gd name="connsiteX12" fmla="*/ 151435 w 4943081"/>
              <a:gd name="connsiteY12" fmla="*/ 2775529 h 6859615"/>
              <a:gd name="connsiteX13" fmla="*/ 173069 w 4943081"/>
              <a:gd name="connsiteY13" fmla="*/ 1862862 h 6859615"/>
              <a:gd name="connsiteX14" fmla="*/ 171835 w 4943081"/>
              <a:gd name="connsiteY14" fmla="*/ 1228384 h 6859615"/>
              <a:gd name="connsiteX15" fmla="*/ 148431 w 4943081"/>
              <a:gd name="connsiteY15" fmla="*/ 666410 h 6859615"/>
              <a:gd name="connsiteX16" fmla="*/ 166247 w 4943081"/>
              <a:gd name="connsiteY16" fmla="*/ 724 h 6859615"/>
              <a:gd name="connsiteX17" fmla="*/ 4936985 w 4943081"/>
              <a:gd name="connsiteY17" fmla="*/ 0 h 6859615"/>
              <a:gd name="connsiteX0" fmla="*/ 4648 w 4943645"/>
              <a:gd name="connsiteY0" fmla="*/ 5293983 h 6859615"/>
              <a:gd name="connsiteX1" fmla="*/ 74782 w 4943645"/>
              <a:gd name="connsiteY1" fmla="*/ 5315022 h 6859615"/>
              <a:gd name="connsiteX2" fmla="*/ 57153 w 4943645"/>
              <a:gd name="connsiteY2" fmla="*/ 5413630 h 6859615"/>
              <a:gd name="connsiteX3" fmla="*/ 12151 w 4943645"/>
              <a:gd name="connsiteY3" fmla="*/ 5388346 h 6859615"/>
              <a:gd name="connsiteX4" fmla="*/ 4648 w 4943645"/>
              <a:gd name="connsiteY4" fmla="*/ 5293983 h 6859615"/>
              <a:gd name="connsiteX5" fmla="*/ 4937549 w 4943645"/>
              <a:gd name="connsiteY5" fmla="*/ 0 h 6859615"/>
              <a:gd name="connsiteX6" fmla="*/ 4943645 w 4943645"/>
              <a:gd name="connsiteY6" fmla="*/ 6857986 h 6859615"/>
              <a:gd name="connsiteX7" fmla="*/ 137093 w 4943645"/>
              <a:gd name="connsiteY7" fmla="*/ 6859615 h 6859615"/>
              <a:gd name="connsiteX8" fmla="*/ 142899 w 4943645"/>
              <a:gd name="connsiteY8" fmla="*/ 6185420 h 6859615"/>
              <a:gd name="connsiteX9" fmla="*/ 209166 w 4943645"/>
              <a:gd name="connsiteY9" fmla="*/ 5874333 h 6859615"/>
              <a:gd name="connsiteX10" fmla="*/ 163727 w 4943645"/>
              <a:gd name="connsiteY10" fmla="*/ 5140414 h 6859615"/>
              <a:gd name="connsiteX11" fmla="*/ 157333 w 4943645"/>
              <a:gd name="connsiteY11" fmla="*/ 4302231 h 6859615"/>
              <a:gd name="connsiteX12" fmla="*/ 151999 w 4943645"/>
              <a:gd name="connsiteY12" fmla="*/ 2775529 h 6859615"/>
              <a:gd name="connsiteX13" fmla="*/ 173633 w 4943645"/>
              <a:gd name="connsiteY13" fmla="*/ 1862862 h 6859615"/>
              <a:gd name="connsiteX14" fmla="*/ 172399 w 4943645"/>
              <a:gd name="connsiteY14" fmla="*/ 1228384 h 6859615"/>
              <a:gd name="connsiteX15" fmla="*/ 148995 w 4943645"/>
              <a:gd name="connsiteY15" fmla="*/ 666410 h 6859615"/>
              <a:gd name="connsiteX16" fmla="*/ 166811 w 4943645"/>
              <a:gd name="connsiteY16" fmla="*/ 724 h 6859615"/>
              <a:gd name="connsiteX17" fmla="*/ 4937549 w 4943645"/>
              <a:gd name="connsiteY17" fmla="*/ 0 h 6859615"/>
              <a:gd name="connsiteX0" fmla="*/ 15612 w 4933009"/>
              <a:gd name="connsiteY0" fmla="*/ 5319183 h 6859615"/>
              <a:gd name="connsiteX1" fmla="*/ 64146 w 4933009"/>
              <a:gd name="connsiteY1" fmla="*/ 5315022 h 6859615"/>
              <a:gd name="connsiteX2" fmla="*/ 46517 w 4933009"/>
              <a:gd name="connsiteY2" fmla="*/ 5413630 h 6859615"/>
              <a:gd name="connsiteX3" fmla="*/ 1515 w 4933009"/>
              <a:gd name="connsiteY3" fmla="*/ 5388346 h 6859615"/>
              <a:gd name="connsiteX4" fmla="*/ 15612 w 4933009"/>
              <a:gd name="connsiteY4" fmla="*/ 5319183 h 6859615"/>
              <a:gd name="connsiteX5" fmla="*/ 4926913 w 4933009"/>
              <a:gd name="connsiteY5" fmla="*/ 0 h 6859615"/>
              <a:gd name="connsiteX6" fmla="*/ 4933009 w 4933009"/>
              <a:gd name="connsiteY6" fmla="*/ 6857986 h 6859615"/>
              <a:gd name="connsiteX7" fmla="*/ 126457 w 4933009"/>
              <a:gd name="connsiteY7" fmla="*/ 6859615 h 6859615"/>
              <a:gd name="connsiteX8" fmla="*/ 132263 w 4933009"/>
              <a:gd name="connsiteY8" fmla="*/ 6185420 h 6859615"/>
              <a:gd name="connsiteX9" fmla="*/ 198530 w 4933009"/>
              <a:gd name="connsiteY9" fmla="*/ 5874333 h 6859615"/>
              <a:gd name="connsiteX10" fmla="*/ 153091 w 4933009"/>
              <a:gd name="connsiteY10" fmla="*/ 5140414 h 6859615"/>
              <a:gd name="connsiteX11" fmla="*/ 146697 w 4933009"/>
              <a:gd name="connsiteY11" fmla="*/ 4302231 h 6859615"/>
              <a:gd name="connsiteX12" fmla="*/ 141363 w 4933009"/>
              <a:gd name="connsiteY12" fmla="*/ 2775529 h 6859615"/>
              <a:gd name="connsiteX13" fmla="*/ 162997 w 4933009"/>
              <a:gd name="connsiteY13" fmla="*/ 1862862 h 6859615"/>
              <a:gd name="connsiteX14" fmla="*/ 161763 w 4933009"/>
              <a:gd name="connsiteY14" fmla="*/ 1228384 h 6859615"/>
              <a:gd name="connsiteX15" fmla="*/ 138359 w 4933009"/>
              <a:gd name="connsiteY15" fmla="*/ 666410 h 6859615"/>
              <a:gd name="connsiteX16" fmla="*/ 156175 w 4933009"/>
              <a:gd name="connsiteY16" fmla="*/ 724 h 6859615"/>
              <a:gd name="connsiteX17" fmla="*/ 4926913 w 4933009"/>
              <a:gd name="connsiteY17" fmla="*/ 0 h 6859615"/>
              <a:gd name="connsiteX0" fmla="*/ 20639 w 4938036"/>
              <a:gd name="connsiteY0" fmla="*/ 5319183 h 6859615"/>
              <a:gd name="connsiteX1" fmla="*/ 69173 w 4938036"/>
              <a:gd name="connsiteY1" fmla="*/ 5315022 h 6859615"/>
              <a:gd name="connsiteX2" fmla="*/ 123544 w 4938036"/>
              <a:gd name="connsiteY2" fmla="*/ 5615230 h 6859615"/>
              <a:gd name="connsiteX3" fmla="*/ 6542 w 4938036"/>
              <a:gd name="connsiteY3" fmla="*/ 5388346 h 6859615"/>
              <a:gd name="connsiteX4" fmla="*/ 20639 w 4938036"/>
              <a:gd name="connsiteY4" fmla="*/ 5319183 h 6859615"/>
              <a:gd name="connsiteX5" fmla="*/ 4931940 w 4938036"/>
              <a:gd name="connsiteY5" fmla="*/ 0 h 6859615"/>
              <a:gd name="connsiteX6" fmla="*/ 4938036 w 4938036"/>
              <a:gd name="connsiteY6" fmla="*/ 6857986 h 6859615"/>
              <a:gd name="connsiteX7" fmla="*/ 131484 w 4938036"/>
              <a:gd name="connsiteY7" fmla="*/ 6859615 h 6859615"/>
              <a:gd name="connsiteX8" fmla="*/ 137290 w 4938036"/>
              <a:gd name="connsiteY8" fmla="*/ 6185420 h 6859615"/>
              <a:gd name="connsiteX9" fmla="*/ 203557 w 4938036"/>
              <a:gd name="connsiteY9" fmla="*/ 5874333 h 6859615"/>
              <a:gd name="connsiteX10" fmla="*/ 158118 w 4938036"/>
              <a:gd name="connsiteY10" fmla="*/ 5140414 h 6859615"/>
              <a:gd name="connsiteX11" fmla="*/ 151724 w 4938036"/>
              <a:gd name="connsiteY11" fmla="*/ 4302231 h 6859615"/>
              <a:gd name="connsiteX12" fmla="*/ 146390 w 4938036"/>
              <a:gd name="connsiteY12" fmla="*/ 2775529 h 6859615"/>
              <a:gd name="connsiteX13" fmla="*/ 168024 w 4938036"/>
              <a:gd name="connsiteY13" fmla="*/ 1862862 h 6859615"/>
              <a:gd name="connsiteX14" fmla="*/ 166790 w 4938036"/>
              <a:gd name="connsiteY14" fmla="*/ 1228384 h 6859615"/>
              <a:gd name="connsiteX15" fmla="*/ 143386 w 4938036"/>
              <a:gd name="connsiteY15" fmla="*/ 666410 h 6859615"/>
              <a:gd name="connsiteX16" fmla="*/ 161202 w 4938036"/>
              <a:gd name="connsiteY16" fmla="*/ 724 h 6859615"/>
              <a:gd name="connsiteX17" fmla="*/ 4931940 w 4938036"/>
              <a:gd name="connsiteY17" fmla="*/ 0 h 6859615"/>
              <a:gd name="connsiteX0" fmla="*/ 21862 w 4939259"/>
              <a:gd name="connsiteY0" fmla="*/ 5319183 h 6859615"/>
              <a:gd name="connsiteX1" fmla="*/ 109996 w 4939259"/>
              <a:gd name="connsiteY1" fmla="*/ 5437422 h 6859615"/>
              <a:gd name="connsiteX2" fmla="*/ 124767 w 4939259"/>
              <a:gd name="connsiteY2" fmla="*/ 5615230 h 6859615"/>
              <a:gd name="connsiteX3" fmla="*/ 7765 w 4939259"/>
              <a:gd name="connsiteY3" fmla="*/ 5388346 h 6859615"/>
              <a:gd name="connsiteX4" fmla="*/ 21862 w 4939259"/>
              <a:gd name="connsiteY4" fmla="*/ 5319183 h 6859615"/>
              <a:gd name="connsiteX5" fmla="*/ 4933163 w 4939259"/>
              <a:gd name="connsiteY5" fmla="*/ 0 h 6859615"/>
              <a:gd name="connsiteX6" fmla="*/ 4939259 w 4939259"/>
              <a:gd name="connsiteY6" fmla="*/ 6857986 h 6859615"/>
              <a:gd name="connsiteX7" fmla="*/ 132707 w 4939259"/>
              <a:gd name="connsiteY7" fmla="*/ 6859615 h 6859615"/>
              <a:gd name="connsiteX8" fmla="*/ 138513 w 4939259"/>
              <a:gd name="connsiteY8" fmla="*/ 6185420 h 6859615"/>
              <a:gd name="connsiteX9" fmla="*/ 204780 w 4939259"/>
              <a:gd name="connsiteY9" fmla="*/ 5874333 h 6859615"/>
              <a:gd name="connsiteX10" fmla="*/ 159341 w 4939259"/>
              <a:gd name="connsiteY10" fmla="*/ 5140414 h 6859615"/>
              <a:gd name="connsiteX11" fmla="*/ 152947 w 4939259"/>
              <a:gd name="connsiteY11" fmla="*/ 4302231 h 6859615"/>
              <a:gd name="connsiteX12" fmla="*/ 147613 w 4939259"/>
              <a:gd name="connsiteY12" fmla="*/ 2775529 h 6859615"/>
              <a:gd name="connsiteX13" fmla="*/ 169247 w 4939259"/>
              <a:gd name="connsiteY13" fmla="*/ 1862862 h 6859615"/>
              <a:gd name="connsiteX14" fmla="*/ 168013 w 4939259"/>
              <a:gd name="connsiteY14" fmla="*/ 1228384 h 6859615"/>
              <a:gd name="connsiteX15" fmla="*/ 144609 w 4939259"/>
              <a:gd name="connsiteY15" fmla="*/ 666410 h 6859615"/>
              <a:gd name="connsiteX16" fmla="*/ 162425 w 4939259"/>
              <a:gd name="connsiteY16" fmla="*/ 724 h 6859615"/>
              <a:gd name="connsiteX17" fmla="*/ 4933163 w 4939259"/>
              <a:gd name="connsiteY17" fmla="*/ 0 h 6859615"/>
              <a:gd name="connsiteX0" fmla="*/ 93439 w 4931636"/>
              <a:gd name="connsiteY0" fmla="*/ 5394783 h 6859615"/>
              <a:gd name="connsiteX1" fmla="*/ 102373 w 4931636"/>
              <a:gd name="connsiteY1" fmla="*/ 5437422 h 6859615"/>
              <a:gd name="connsiteX2" fmla="*/ 117144 w 4931636"/>
              <a:gd name="connsiteY2" fmla="*/ 5615230 h 6859615"/>
              <a:gd name="connsiteX3" fmla="*/ 142 w 4931636"/>
              <a:gd name="connsiteY3" fmla="*/ 5388346 h 6859615"/>
              <a:gd name="connsiteX4" fmla="*/ 93439 w 4931636"/>
              <a:gd name="connsiteY4" fmla="*/ 5394783 h 6859615"/>
              <a:gd name="connsiteX5" fmla="*/ 4925540 w 4931636"/>
              <a:gd name="connsiteY5" fmla="*/ 0 h 6859615"/>
              <a:gd name="connsiteX6" fmla="*/ 4931636 w 4931636"/>
              <a:gd name="connsiteY6" fmla="*/ 6857986 h 6859615"/>
              <a:gd name="connsiteX7" fmla="*/ 125084 w 4931636"/>
              <a:gd name="connsiteY7" fmla="*/ 6859615 h 6859615"/>
              <a:gd name="connsiteX8" fmla="*/ 130890 w 4931636"/>
              <a:gd name="connsiteY8" fmla="*/ 6185420 h 6859615"/>
              <a:gd name="connsiteX9" fmla="*/ 197157 w 4931636"/>
              <a:gd name="connsiteY9" fmla="*/ 5874333 h 6859615"/>
              <a:gd name="connsiteX10" fmla="*/ 151718 w 4931636"/>
              <a:gd name="connsiteY10" fmla="*/ 5140414 h 6859615"/>
              <a:gd name="connsiteX11" fmla="*/ 145324 w 4931636"/>
              <a:gd name="connsiteY11" fmla="*/ 4302231 h 6859615"/>
              <a:gd name="connsiteX12" fmla="*/ 139990 w 4931636"/>
              <a:gd name="connsiteY12" fmla="*/ 2775529 h 6859615"/>
              <a:gd name="connsiteX13" fmla="*/ 161624 w 4931636"/>
              <a:gd name="connsiteY13" fmla="*/ 1862862 h 6859615"/>
              <a:gd name="connsiteX14" fmla="*/ 160390 w 4931636"/>
              <a:gd name="connsiteY14" fmla="*/ 1228384 h 6859615"/>
              <a:gd name="connsiteX15" fmla="*/ 136986 w 4931636"/>
              <a:gd name="connsiteY15" fmla="*/ 666410 h 6859615"/>
              <a:gd name="connsiteX16" fmla="*/ 154802 w 4931636"/>
              <a:gd name="connsiteY16" fmla="*/ 724 h 6859615"/>
              <a:gd name="connsiteX17" fmla="*/ 4925540 w 4931636"/>
              <a:gd name="connsiteY17" fmla="*/ 0 h 6859615"/>
              <a:gd name="connsiteX0" fmla="*/ 93444 w 4931641"/>
              <a:gd name="connsiteY0" fmla="*/ 5394783 h 6859615"/>
              <a:gd name="connsiteX1" fmla="*/ 123978 w 4931641"/>
              <a:gd name="connsiteY1" fmla="*/ 5559822 h 6859615"/>
              <a:gd name="connsiteX2" fmla="*/ 117149 w 4931641"/>
              <a:gd name="connsiteY2" fmla="*/ 5615230 h 6859615"/>
              <a:gd name="connsiteX3" fmla="*/ 147 w 4931641"/>
              <a:gd name="connsiteY3" fmla="*/ 5388346 h 6859615"/>
              <a:gd name="connsiteX4" fmla="*/ 93444 w 4931641"/>
              <a:gd name="connsiteY4" fmla="*/ 5394783 h 6859615"/>
              <a:gd name="connsiteX5" fmla="*/ 4925545 w 4931641"/>
              <a:gd name="connsiteY5" fmla="*/ 0 h 6859615"/>
              <a:gd name="connsiteX6" fmla="*/ 4931641 w 4931641"/>
              <a:gd name="connsiteY6" fmla="*/ 6857986 h 6859615"/>
              <a:gd name="connsiteX7" fmla="*/ 125089 w 4931641"/>
              <a:gd name="connsiteY7" fmla="*/ 6859615 h 6859615"/>
              <a:gd name="connsiteX8" fmla="*/ 130895 w 4931641"/>
              <a:gd name="connsiteY8" fmla="*/ 6185420 h 6859615"/>
              <a:gd name="connsiteX9" fmla="*/ 197162 w 4931641"/>
              <a:gd name="connsiteY9" fmla="*/ 5874333 h 6859615"/>
              <a:gd name="connsiteX10" fmla="*/ 151723 w 4931641"/>
              <a:gd name="connsiteY10" fmla="*/ 5140414 h 6859615"/>
              <a:gd name="connsiteX11" fmla="*/ 145329 w 4931641"/>
              <a:gd name="connsiteY11" fmla="*/ 4302231 h 6859615"/>
              <a:gd name="connsiteX12" fmla="*/ 139995 w 4931641"/>
              <a:gd name="connsiteY12" fmla="*/ 2775529 h 6859615"/>
              <a:gd name="connsiteX13" fmla="*/ 161629 w 4931641"/>
              <a:gd name="connsiteY13" fmla="*/ 1862862 h 6859615"/>
              <a:gd name="connsiteX14" fmla="*/ 160395 w 4931641"/>
              <a:gd name="connsiteY14" fmla="*/ 1228384 h 6859615"/>
              <a:gd name="connsiteX15" fmla="*/ 136991 w 4931641"/>
              <a:gd name="connsiteY15" fmla="*/ 666410 h 6859615"/>
              <a:gd name="connsiteX16" fmla="*/ 154807 w 4931641"/>
              <a:gd name="connsiteY16" fmla="*/ 724 h 6859615"/>
              <a:gd name="connsiteX17" fmla="*/ 4925545 w 4931641"/>
              <a:gd name="connsiteY17" fmla="*/ 0 h 6859615"/>
              <a:gd name="connsiteX0" fmla="*/ 21895 w 4860092"/>
              <a:gd name="connsiteY0" fmla="*/ 53947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3947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 name="connsiteX0" fmla="*/ 21895 w 4860092"/>
              <a:gd name="connsiteY0" fmla="*/ 5524383 h 6859615"/>
              <a:gd name="connsiteX1" fmla="*/ 52429 w 4860092"/>
              <a:gd name="connsiteY1" fmla="*/ 5559822 h 6859615"/>
              <a:gd name="connsiteX2" fmla="*/ 45600 w 4860092"/>
              <a:gd name="connsiteY2" fmla="*/ 5615230 h 6859615"/>
              <a:gd name="connsiteX3" fmla="*/ 598 w 4860092"/>
              <a:gd name="connsiteY3" fmla="*/ 5604346 h 6859615"/>
              <a:gd name="connsiteX4" fmla="*/ 21895 w 4860092"/>
              <a:gd name="connsiteY4" fmla="*/ 5524383 h 6859615"/>
              <a:gd name="connsiteX5" fmla="*/ 4853996 w 4860092"/>
              <a:gd name="connsiteY5" fmla="*/ 0 h 6859615"/>
              <a:gd name="connsiteX6" fmla="*/ 4860092 w 4860092"/>
              <a:gd name="connsiteY6" fmla="*/ 6857986 h 6859615"/>
              <a:gd name="connsiteX7" fmla="*/ 53540 w 4860092"/>
              <a:gd name="connsiteY7" fmla="*/ 6859615 h 6859615"/>
              <a:gd name="connsiteX8" fmla="*/ 59346 w 4860092"/>
              <a:gd name="connsiteY8" fmla="*/ 6185420 h 6859615"/>
              <a:gd name="connsiteX9" fmla="*/ 125613 w 4860092"/>
              <a:gd name="connsiteY9" fmla="*/ 5874333 h 6859615"/>
              <a:gd name="connsiteX10" fmla="*/ 80174 w 4860092"/>
              <a:gd name="connsiteY10" fmla="*/ 5140414 h 6859615"/>
              <a:gd name="connsiteX11" fmla="*/ 73780 w 4860092"/>
              <a:gd name="connsiteY11" fmla="*/ 4302231 h 6859615"/>
              <a:gd name="connsiteX12" fmla="*/ 68446 w 4860092"/>
              <a:gd name="connsiteY12" fmla="*/ 2775529 h 6859615"/>
              <a:gd name="connsiteX13" fmla="*/ 90080 w 4860092"/>
              <a:gd name="connsiteY13" fmla="*/ 1862862 h 6859615"/>
              <a:gd name="connsiteX14" fmla="*/ 88846 w 4860092"/>
              <a:gd name="connsiteY14" fmla="*/ 1228384 h 6859615"/>
              <a:gd name="connsiteX15" fmla="*/ 65442 w 4860092"/>
              <a:gd name="connsiteY15" fmla="*/ 666410 h 6859615"/>
              <a:gd name="connsiteX16" fmla="*/ 83258 w 4860092"/>
              <a:gd name="connsiteY16" fmla="*/ 724 h 6859615"/>
              <a:gd name="connsiteX17" fmla="*/ 4853996 w 4860092"/>
              <a:gd name="connsiteY17" fmla="*/ 0 h 6859615"/>
              <a:gd name="connsiteX0" fmla="*/ 21895 w 6166748"/>
              <a:gd name="connsiteY0" fmla="*/ 5524383 h 6859615"/>
              <a:gd name="connsiteX1" fmla="*/ 52429 w 6166748"/>
              <a:gd name="connsiteY1" fmla="*/ 5559822 h 6859615"/>
              <a:gd name="connsiteX2" fmla="*/ 45600 w 6166748"/>
              <a:gd name="connsiteY2" fmla="*/ 5615230 h 6859615"/>
              <a:gd name="connsiteX3" fmla="*/ 598 w 6166748"/>
              <a:gd name="connsiteY3" fmla="*/ 5604346 h 6859615"/>
              <a:gd name="connsiteX4" fmla="*/ 21895 w 6166748"/>
              <a:gd name="connsiteY4" fmla="*/ 5524383 h 6859615"/>
              <a:gd name="connsiteX5" fmla="*/ 6166748 w 6166748"/>
              <a:gd name="connsiteY5" fmla="*/ 0 h 6859615"/>
              <a:gd name="connsiteX6" fmla="*/ 4860092 w 6166748"/>
              <a:gd name="connsiteY6" fmla="*/ 6857986 h 6859615"/>
              <a:gd name="connsiteX7" fmla="*/ 53540 w 6166748"/>
              <a:gd name="connsiteY7" fmla="*/ 6859615 h 6859615"/>
              <a:gd name="connsiteX8" fmla="*/ 59346 w 6166748"/>
              <a:gd name="connsiteY8" fmla="*/ 6185420 h 6859615"/>
              <a:gd name="connsiteX9" fmla="*/ 125613 w 6166748"/>
              <a:gd name="connsiteY9" fmla="*/ 5874333 h 6859615"/>
              <a:gd name="connsiteX10" fmla="*/ 80174 w 6166748"/>
              <a:gd name="connsiteY10" fmla="*/ 5140414 h 6859615"/>
              <a:gd name="connsiteX11" fmla="*/ 73780 w 6166748"/>
              <a:gd name="connsiteY11" fmla="*/ 4302231 h 6859615"/>
              <a:gd name="connsiteX12" fmla="*/ 68446 w 6166748"/>
              <a:gd name="connsiteY12" fmla="*/ 2775529 h 6859615"/>
              <a:gd name="connsiteX13" fmla="*/ 90080 w 6166748"/>
              <a:gd name="connsiteY13" fmla="*/ 1862862 h 6859615"/>
              <a:gd name="connsiteX14" fmla="*/ 88846 w 6166748"/>
              <a:gd name="connsiteY14" fmla="*/ 1228384 h 6859615"/>
              <a:gd name="connsiteX15" fmla="*/ 65442 w 6166748"/>
              <a:gd name="connsiteY15" fmla="*/ 666410 h 6859615"/>
              <a:gd name="connsiteX16" fmla="*/ 83258 w 6166748"/>
              <a:gd name="connsiteY16" fmla="*/ 724 h 6859615"/>
              <a:gd name="connsiteX17" fmla="*/ 6166748 w 6166748"/>
              <a:gd name="connsiteY17" fmla="*/ 0 h 6859615"/>
              <a:gd name="connsiteX0" fmla="*/ 21895 w 6166748"/>
              <a:gd name="connsiteY0" fmla="*/ 5524383 h 6876093"/>
              <a:gd name="connsiteX1" fmla="*/ 52429 w 6166748"/>
              <a:gd name="connsiteY1" fmla="*/ 5559822 h 6876093"/>
              <a:gd name="connsiteX2" fmla="*/ 45600 w 6166748"/>
              <a:gd name="connsiteY2" fmla="*/ 5615230 h 6876093"/>
              <a:gd name="connsiteX3" fmla="*/ 598 w 6166748"/>
              <a:gd name="connsiteY3" fmla="*/ 5604346 h 6876093"/>
              <a:gd name="connsiteX4" fmla="*/ 21895 w 6166748"/>
              <a:gd name="connsiteY4" fmla="*/ 5524383 h 6876093"/>
              <a:gd name="connsiteX5" fmla="*/ 6166748 w 6166748"/>
              <a:gd name="connsiteY5" fmla="*/ 0 h 6876093"/>
              <a:gd name="connsiteX6" fmla="*/ 6163791 w 6166748"/>
              <a:gd name="connsiteY6" fmla="*/ 6876093 h 6876093"/>
              <a:gd name="connsiteX7" fmla="*/ 53540 w 6166748"/>
              <a:gd name="connsiteY7" fmla="*/ 6859615 h 6876093"/>
              <a:gd name="connsiteX8" fmla="*/ 59346 w 6166748"/>
              <a:gd name="connsiteY8" fmla="*/ 6185420 h 6876093"/>
              <a:gd name="connsiteX9" fmla="*/ 125613 w 6166748"/>
              <a:gd name="connsiteY9" fmla="*/ 5874333 h 6876093"/>
              <a:gd name="connsiteX10" fmla="*/ 80174 w 6166748"/>
              <a:gd name="connsiteY10" fmla="*/ 5140414 h 6876093"/>
              <a:gd name="connsiteX11" fmla="*/ 73780 w 6166748"/>
              <a:gd name="connsiteY11" fmla="*/ 4302231 h 6876093"/>
              <a:gd name="connsiteX12" fmla="*/ 68446 w 6166748"/>
              <a:gd name="connsiteY12" fmla="*/ 2775529 h 6876093"/>
              <a:gd name="connsiteX13" fmla="*/ 90080 w 6166748"/>
              <a:gd name="connsiteY13" fmla="*/ 1862862 h 6876093"/>
              <a:gd name="connsiteX14" fmla="*/ 88846 w 6166748"/>
              <a:gd name="connsiteY14" fmla="*/ 1228384 h 6876093"/>
              <a:gd name="connsiteX15" fmla="*/ 65442 w 6166748"/>
              <a:gd name="connsiteY15" fmla="*/ 666410 h 6876093"/>
              <a:gd name="connsiteX16" fmla="*/ 83258 w 6166748"/>
              <a:gd name="connsiteY16" fmla="*/ 724 h 6876093"/>
              <a:gd name="connsiteX17" fmla="*/ 6166748 w 6166748"/>
              <a:gd name="connsiteY17" fmla="*/ 0 h 687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66748" h="6876093">
                <a:moveTo>
                  <a:pt x="21895" y="5524383"/>
                </a:moveTo>
                <a:cubicBezTo>
                  <a:pt x="30533" y="5516962"/>
                  <a:pt x="48478" y="5544681"/>
                  <a:pt x="52429" y="5559822"/>
                </a:cubicBezTo>
                <a:cubicBezTo>
                  <a:pt x="56380" y="5574963"/>
                  <a:pt x="54238" y="5607809"/>
                  <a:pt x="45600" y="5615230"/>
                </a:cubicBezTo>
                <a:cubicBezTo>
                  <a:pt x="36962" y="5622651"/>
                  <a:pt x="4549" y="5619487"/>
                  <a:pt x="598" y="5604346"/>
                </a:cubicBezTo>
                <a:cubicBezTo>
                  <a:pt x="-3353" y="5589205"/>
                  <a:pt x="13257" y="5531804"/>
                  <a:pt x="21895" y="5524383"/>
                </a:cubicBezTo>
                <a:close/>
                <a:moveTo>
                  <a:pt x="6166748" y="0"/>
                </a:moveTo>
                <a:cubicBezTo>
                  <a:pt x="6165762" y="2292031"/>
                  <a:pt x="6164777" y="4584062"/>
                  <a:pt x="6163791" y="6876093"/>
                </a:cubicBezTo>
                <a:lnTo>
                  <a:pt x="53540" y="6859615"/>
                </a:lnTo>
                <a:cubicBezTo>
                  <a:pt x="50713" y="6672582"/>
                  <a:pt x="38360" y="6239103"/>
                  <a:pt x="59346" y="6185420"/>
                </a:cubicBezTo>
                <a:cubicBezTo>
                  <a:pt x="186210" y="6016637"/>
                  <a:pt x="98761" y="6014541"/>
                  <a:pt x="125613" y="5874333"/>
                </a:cubicBezTo>
                <a:cubicBezTo>
                  <a:pt x="104117" y="5642393"/>
                  <a:pt x="30232" y="5410454"/>
                  <a:pt x="80174" y="5140414"/>
                </a:cubicBezTo>
                <a:cubicBezTo>
                  <a:pt x="108205" y="4681633"/>
                  <a:pt x="45749" y="4761013"/>
                  <a:pt x="73780" y="4302231"/>
                </a:cubicBezTo>
                <a:cubicBezTo>
                  <a:pt x="65652" y="3779043"/>
                  <a:pt x="124199" y="3798779"/>
                  <a:pt x="68446" y="2775529"/>
                </a:cubicBezTo>
                <a:cubicBezTo>
                  <a:pt x="80419" y="1837895"/>
                  <a:pt x="68581" y="2081359"/>
                  <a:pt x="90080" y="1862862"/>
                </a:cubicBezTo>
                <a:cubicBezTo>
                  <a:pt x="34106" y="1156069"/>
                  <a:pt x="116245" y="1658952"/>
                  <a:pt x="88846" y="1228384"/>
                </a:cubicBezTo>
                <a:lnTo>
                  <a:pt x="65442" y="666410"/>
                </a:lnTo>
                <a:cubicBezTo>
                  <a:pt x="74556" y="522302"/>
                  <a:pt x="64619" y="344857"/>
                  <a:pt x="83258" y="724"/>
                </a:cubicBezTo>
                <a:lnTo>
                  <a:pt x="6166748" y="0"/>
                </a:lnTo>
                <a:close/>
              </a:path>
            </a:pathLst>
          </a:custGeom>
          <a:solidFill>
            <a:srgbClr val="008751"/>
          </a:solidFill>
          <a:ln>
            <a:noFill/>
          </a:ln>
        </p:spPr>
        <p:txBody>
          <a:bodyPr wrap="square">
            <a:noAutofit/>
          </a:bodyPr>
          <a:lstStyle>
            <a:lvl1pPr>
              <a:defRPr sz="1600">
                <a:solidFill>
                  <a:schemeClr val="accent2">
                    <a:lumMod val="75000"/>
                  </a:schemeClr>
                </a:solidFill>
              </a:defRPr>
            </a:lvl1pPr>
          </a:lstStyle>
          <a:p>
            <a:r>
              <a:rPr lang="en-GB" dirty="0"/>
              <a:t>This is an image placeholder. Click the little icon behind the square image to add a picture</a:t>
            </a:r>
          </a:p>
        </p:txBody>
      </p:sp>
      <p:sp>
        <p:nvSpPr>
          <p:cNvPr id="3" name="Subtitle 2">
            <a:extLst>
              <a:ext uri="{FF2B5EF4-FFF2-40B4-BE49-F238E27FC236}">
                <a16:creationId xmlns:a16="http://schemas.microsoft.com/office/drawing/2014/main" id="{F281CB52-78B7-0C41-8AA4-983207946085}"/>
              </a:ext>
            </a:extLst>
          </p:cNvPr>
          <p:cNvSpPr>
            <a:spLocks noGrp="1"/>
          </p:cNvSpPr>
          <p:nvPr>
            <p:ph type="subTitle" idx="1" hasCustomPrompt="1"/>
          </p:nvPr>
        </p:nvSpPr>
        <p:spPr>
          <a:xfrm>
            <a:off x="6564313" y="2272420"/>
            <a:ext cx="5292724" cy="439666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rgbClr val="424242"/>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a:t>
            </a:r>
            <a:r>
              <a:rPr lang="en-US" dirty="0" err="1"/>
              <a:t>lipsum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a:t>
            </a:r>
            <a:r>
              <a:rPr lang="en-US" dirty="0" err="1"/>
              <a:t>lipsum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endParaRPr lang="en-GB" dirty="0"/>
          </a:p>
        </p:txBody>
      </p:sp>
      <p:sp>
        <p:nvSpPr>
          <p:cNvPr id="10" name="Title 1">
            <a:extLst>
              <a:ext uri="{FF2B5EF4-FFF2-40B4-BE49-F238E27FC236}">
                <a16:creationId xmlns:a16="http://schemas.microsoft.com/office/drawing/2014/main" id="{CADA7699-B8F6-BB4E-85DD-D8B3900E3F5D}"/>
              </a:ext>
            </a:extLst>
          </p:cNvPr>
          <p:cNvSpPr>
            <a:spLocks noGrp="1"/>
          </p:cNvSpPr>
          <p:nvPr>
            <p:ph type="ctrTitle" hasCustomPrompt="1"/>
          </p:nvPr>
        </p:nvSpPr>
        <p:spPr>
          <a:xfrm>
            <a:off x="6564313" y="368300"/>
            <a:ext cx="5761037" cy="1704944"/>
          </a:xfrm>
        </p:spPr>
        <p:txBody>
          <a:bodyPr anchor="t">
            <a:normAutofit/>
          </a:bodyPr>
          <a:lstStyle>
            <a:lvl1pPr algn="l">
              <a:defRPr sz="3600"/>
            </a:lvl1pPr>
          </a:lstStyle>
          <a:p>
            <a:r>
              <a:rPr lang="en-US" dirty="0"/>
              <a:t>Section header title goes here</a:t>
            </a:r>
            <a:endParaRPr lang="en-GB" dirty="0"/>
          </a:p>
        </p:txBody>
      </p:sp>
    </p:spTree>
    <p:extLst>
      <p:ext uri="{BB962C8B-B14F-4D97-AF65-F5344CB8AC3E}">
        <p14:creationId xmlns:p14="http://schemas.microsoft.com/office/powerpoint/2010/main" val="226750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5AD123-4A80-C347-AD12-93336F3C4B3D}"/>
              </a:ext>
            </a:extLst>
          </p:cNvPr>
          <p:cNvSpPr>
            <a:spLocks noGrp="1"/>
          </p:cNvSpPr>
          <p:nvPr>
            <p:ph type="pic" sz="quarter" idx="10" hasCustomPrompt="1"/>
          </p:nvPr>
        </p:nvSpPr>
        <p:spPr>
          <a:xfrm>
            <a:off x="0" y="0"/>
            <a:ext cx="12192000" cy="6858000"/>
          </a:xfrm>
          <a:solidFill>
            <a:srgbClr val="5BAC26"/>
          </a:solidFill>
        </p:spPr>
        <p:txBody>
          <a:bodyPr/>
          <a:lstStyle>
            <a:lvl1pPr>
              <a:defRPr/>
            </a:lvl1pPr>
          </a:lstStyle>
          <a:p>
            <a:r>
              <a:rPr lang="en-GB" dirty="0"/>
              <a:t>This is an image placeholder. Click the little icon in the centre to add a picture</a:t>
            </a:r>
          </a:p>
        </p:txBody>
      </p:sp>
      <p:sp>
        <p:nvSpPr>
          <p:cNvPr id="2" name="Title 1">
            <a:extLst>
              <a:ext uri="{FF2B5EF4-FFF2-40B4-BE49-F238E27FC236}">
                <a16:creationId xmlns:a16="http://schemas.microsoft.com/office/drawing/2014/main" id="{8FF120D5-1456-D743-984F-F99DAF100E88}"/>
              </a:ext>
            </a:extLst>
          </p:cNvPr>
          <p:cNvSpPr>
            <a:spLocks noGrp="1"/>
          </p:cNvSpPr>
          <p:nvPr>
            <p:ph type="title" hasCustomPrompt="1"/>
          </p:nvPr>
        </p:nvSpPr>
        <p:spPr>
          <a:xfrm>
            <a:off x="343672" y="742384"/>
            <a:ext cx="11513366" cy="1810693"/>
          </a:xfrm>
        </p:spPr>
        <p:txBody>
          <a:bodyPr/>
          <a:lstStyle>
            <a:lvl1pPr algn="ctr">
              <a:defRPr>
                <a:solidFill>
                  <a:schemeClr val="bg1"/>
                </a:solidFill>
              </a:defRPr>
            </a:lvl1pPr>
          </a:lstStyle>
          <a:p>
            <a:r>
              <a:rPr lang="en-US" dirty="0"/>
              <a:t>Title goes here</a:t>
            </a:r>
            <a:endParaRPr lang="en-GB" dirty="0"/>
          </a:p>
        </p:txBody>
      </p:sp>
      <p:sp>
        <p:nvSpPr>
          <p:cNvPr id="8" name="Title 1">
            <a:extLst>
              <a:ext uri="{FF2B5EF4-FFF2-40B4-BE49-F238E27FC236}">
                <a16:creationId xmlns:a16="http://schemas.microsoft.com/office/drawing/2014/main" id="{8F1A2376-3519-6840-9FF5-66E45793B832}"/>
              </a:ext>
            </a:extLst>
          </p:cNvPr>
          <p:cNvSpPr txBox="1">
            <a:spLocks/>
          </p:cNvSpPr>
          <p:nvPr userDrawn="1"/>
        </p:nvSpPr>
        <p:spPr>
          <a:xfrm>
            <a:off x="343672" y="4137433"/>
            <a:ext cx="11513366" cy="1810693"/>
          </a:xfrm>
          <a:prstGeom prst="rect">
            <a:avLst/>
          </a:prstGeom>
          <a:noFill/>
          <a:ln>
            <a:noFill/>
          </a:ln>
        </p:spPr>
        <p:txBody>
          <a:bodyPr vert="horz" lIns="91440" tIns="45720" rIns="91440" bIns="45720" rtlCol="0" anchor="t">
            <a:normAutofit/>
          </a:bodyPr>
          <a:lstStyle>
            <a:lvl1pPr algn="ctr" defTabSz="914400" rtl="0" eaLnBrk="1" latinLnBrk="0" hangingPunct="1">
              <a:lnSpc>
                <a:spcPct val="90000"/>
              </a:lnSpc>
              <a:spcBef>
                <a:spcPct val="0"/>
              </a:spcBef>
              <a:buNone/>
              <a:defRPr sz="3600" b="0" i="0" kern="1200">
                <a:solidFill>
                  <a:schemeClr val="bg1"/>
                </a:solidFill>
                <a:latin typeface="Eveleth Dot Light" panose="02010A04020200000003" pitchFamily="2" charset="77"/>
                <a:ea typeface="+mj-ea"/>
                <a:cs typeface="+mj-cs"/>
              </a:defRPr>
            </a:lvl1pPr>
          </a:lstStyle>
          <a:p>
            <a:r>
              <a:rPr lang="en-US" sz="2800" dirty="0">
                <a:latin typeface="+mj-lt"/>
                <a:cs typeface="Calibri" panose="020F0502020204030204" pitchFamily="34" charset="0"/>
              </a:rPr>
              <a:t>Click to edit Section Header subtitle</a:t>
            </a:r>
            <a:endParaRPr lang="en-GB" sz="2800" dirty="0">
              <a:latin typeface="+mj-lt"/>
              <a:cs typeface="Calibri" panose="020F0502020204030204" pitchFamily="34" charset="0"/>
            </a:endParaRPr>
          </a:p>
        </p:txBody>
      </p:sp>
    </p:spTree>
    <p:extLst>
      <p:ext uri="{BB962C8B-B14F-4D97-AF65-F5344CB8AC3E}">
        <p14:creationId xmlns:p14="http://schemas.microsoft.com/office/powerpoint/2010/main" val="308542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 Colour Background">
    <p:bg>
      <p:bgPr>
        <a:solidFill>
          <a:srgbClr val="5BAC2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E6E-90A4-F54F-A349-16304E02824C}"/>
              </a:ext>
            </a:extLst>
          </p:cNvPr>
          <p:cNvSpPr>
            <a:spLocks noGrp="1"/>
          </p:cNvSpPr>
          <p:nvPr>
            <p:ph type="title" hasCustomPrompt="1"/>
          </p:nvPr>
        </p:nvSpPr>
        <p:spPr/>
        <p:txBody>
          <a:bodyPr/>
          <a:lstStyle>
            <a:lvl1pPr algn="ctr">
              <a:defRPr>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4638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Photos Half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2463-A991-0F4A-B0B1-0A1E2B91E3B5}"/>
              </a:ext>
            </a:extLst>
          </p:cNvPr>
          <p:cNvSpPr>
            <a:spLocks noGrp="1"/>
          </p:cNvSpPr>
          <p:nvPr>
            <p:ph type="title"/>
          </p:nvPr>
        </p:nvSpPr>
        <p:spPr>
          <a:xfrm>
            <a:off x="6096000" y="372246"/>
            <a:ext cx="5761038"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A143E37-3E98-374D-8324-8657691FFA00}"/>
              </a:ext>
            </a:extLst>
          </p:cNvPr>
          <p:cNvSpPr>
            <a:spLocks noGrp="1"/>
          </p:cNvSpPr>
          <p:nvPr>
            <p:ph idx="1"/>
          </p:nvPr>
        </p:nvSpPr>
        <p:spPr>
          <a:xfrm>
            <a:off x="6096000" y="1868487"/>
            <a:ext cx="5761038" cy="42434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1BFC42-1795-F84D-BB1F-903859059B12}"/>
              </a:ext>
            </a:extLst>
          </p:cNvPr>
          <p:cNvSpPr>
            <a:spLocks noGrp="1"/>
          </p:cNvSpPr>
          <p:nvPr>
            <p:ph type="dt" sz="half" idx="10"/>
          </p:nvPr>
        </p:nvSpPr>
        <p:spPr>
          <a:xfrm>
            <a:off x="9100457" y="6453051"/>
            <a:ext cx="1673764" cy="216038"/>
          </a:xfrm>
        </p:spPr>
        <p:txBody>
          <a:bodyPr/>
          <a:lstStyle/>
          <a:p>
            <a:fld id="{53835AD8-60A5-5D4F-A8F9-792D5EDF4011}" type="datetime4">
              <a:rPr lang="en-GB" smtClean="0"/>
              <a:t>09 October 2019</a:t>
            </a:fld>
            <a:endParaRPr lang="en-GB" dirty="0"/>
          </a:p>
        </p:txBody>
      </p:sp>
      <p:sp>
        <p:nvSpPr>
          <p:cNvPr id="5" name="Footer Placeholder 4">
            <a:extLst>
              <a:ext uri="{FF2B5EF4-FFF2-40B4-BE49-F238E27FC236}">
                <a16:creationId xmlns:a16="http://schemas.microsoft.com/office/drawing/2014/main" id="{2D990AC9-CC40-F242-ADBA-6699016483EC}"/>
              </a:ext>
            </a:extLst>
          </p:cNvPr>
          <p:cNvSpPr>
            <a:spLocks noGrp="1"/>
          </p:cNvSpPr>
          <p:nvPr>
            <p:ph type="ftr" sz="quarter" idx="11"/>
          </p:nvPr>
        </p:nvSpPr>
        <p:spPr>
          <a:xfrm>
            <a:off x="1236617" y="6453051"/>
            <a:ext cx="7315200" cy="216038"/>
          </a:xfrm>
        </p:spPr>
        <p:txBody>
          <a:bodyPr/>
          <a:lstStyle/>
          <a:p>
            <a:r>
              <a:rPr lang="en-GB"/>
              <a:t>The Trussell Trust - Together, we can end the need for food banks</a:t>
            </a:r>
          </a:p>
        </p:txBody>
      </p:sp>
      <p:sp>
        <p:nvSpPr>
          <p:cNvPr id="6" name="Slide Number Placeholder 5">
            <a:extLst>
              <a:ext uri="{FF2B5EF4-FFF2-40B4-BE49-F238E27FC236}">
                <a16:creationId xmlns:a16="http://schemas.microsoft.com/office/drawing/2014/main" id="{3C05C73F-87C7-DD47-BF49-1581C329F839}"/>
              </a:ext>
            </a:extLst>
          </p:cNvPr>
          <p:cNvSpPr>
            <a:spLocks noGrp="1"/>
          </p:cNvSpPr>
          <p:nvPr>
            <p:ph type="sldNum" sz="quarter" idx="12"/>
          </p:nvPr>
        </p:nvSpPr>
        <p:spPr/>
        <p:txBody>
          <a:bodyPr/>
          <a:lstStyle/>
          <a:p>
            <a:fld id="{6CCA5A4E-9384-7B4E-A945-D252AB071471}" type="slidenum">
              <a:rPr lang="en-GB" smtClean="0"/>
              <a:t>‹#›</a:t>
            </a:fld>
            <a:endParaRPr lang="en-GB"/>
          </a:p>
        </p:txBody>
      </p:sp>
      <p:sp>
        <p:nvSpPr>
          <p:cNvPr id="7" name="Picture Placeholder 18">
            <a:extLst>
              <a:ext uri="{FF2B5EF4-FFF2-40B4-BE49-F238E27FC236}">
                <a16:creationId xmlns:a16="http://schemas.microsoft.com/office/drawing/2014/main" id="{24AAF104-97AA-0541-9963-95E36C522A47}"/>
              </a:ext>
            </a:extLst>
          </p:cNvPr>
          <p:cNvSpPr>
            <a:spLocks noGrp="1"/>
          </p:cNvSpPr>
          <p:nvPr>
            <p:ph type="pic" sz="quarter" idx="13"/>
          </p:nvPr>
        </p:nvSpPr>
        <p:spPr>
          <a:xfrm>
            <a:off x="996638" y="784836"/>
            <a:ext cx="3714736" cy="3714736"/>
          </a:xfrm>
          <a:solidFill>
            <a:srgbClr val="F2F3EB"/>
          </a:solidFill>
          <a:ln w="57150">
            <a:solidFill>
              <a:schemeClr val="bg1"/>
            </a:solidFill>
          </a:ln>
          <a:effectLst>
            <a:outerShdw blurRad="215900" sx="102000" sy="102000" algn="ctr" rotWithShape="0">
              <a:prstClr val="black">
                <a:alpha val="24000"/>
              </a:prstClr>
            </a:outerShdw>
          </a:effectLst>
        </p:spPr>
        <p:txBody>
          <a:bodyPr/>
          <a:lstStyle/>
          <a:p>
            <a:endParaRPr lang="en-GB" dirty="0"/>
          </a:p>
        </p:txBody>
      </p:sp>
      <p:sp>
        <p:nvSpPr>
          <p:cNvPr id="8" name="Picture Placeholder 18">
            <a:extLst>
              <a:ext uri="{FF2B5EF4-FFF2-40B4-BE49-F238E27FC236}">
                <a16:creationId xmlns:a16="http://schemas.microsoft.com/office/drawing/2014/main" id="{10F9567A-A586-FA4A-A44C-F7D61ADA423E}"/>
              </a:ext>
            </a:extLst>
          </p:cNvPr>
          <p:cNvSpPr>
            <a:spLocks noGrp="1"/>
          </p:cNvSpPr>
          <p:nvPr>
            <p:ph type="pic" sz="quarter" idx="14"/>
          </p:nvPr>
        </p:nvSpPr>
        <p:spPr>
          <a:xfrm>
            <a:off x="3591824" y="3696164"/>
            <a:ext cx="1821240" cy="1821240"/>
          </a:xfrm>
          <a:solidFill>
            <a:srgbClr val="F2F3EB"/>
          </a:solidFill>
          <a:ln w="57150">
            <a:solidFill>
              <a:schemeClr val="bg1"/>
            </a:solidFill>
          </a:ln>
          <a:effectLst>
            <a:outerShdw blurRad="215900" sx="102000" sy="102000" algn="ctr" rotWithShape="0">
              <a:prstClr val="black">
                <a:alpha val="24000"/>
              </a:prstClr>
            </a:outerShdw>
          </a:effectLst>
        </p:spPr>
        <p:txBody>
          <a:bodyPr/>
          <a:lstStyle/>
          <a:p>
            <a:endParaRPr lang="en-GB" dirty="0"/>
          </a:p>
        </p:txBody>
      </p:sp>
    </p:spTree>
    <p:extLst>
      <p:ext uri="{BB962C8B-B14F-4D97-AF65-F5344CB8AC3E}">
        <p14:creationId xmlns:p14="http://schemas.microsoft.com/office/powerpoint/2010/main" val="28455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D12473B-C88B-7846-ACE0-815AB04D3D2D}"/>
              </a:ext>
            </a:extLst>
          </p:cNvPr>
          <p:cNvPicPr>
            <a:picLocks/>
          </p:cNvPicPr>
          <p:nvPr userDrawn="1"/>
        </p:nvPicPr>
        <p:blipFill>
          <a:blip r:embed="rId21">
            <a:extLst>
              <a:ext uri="{96DAC541-7B7A-43D3-8B79-37D633B846F1}">
                <asvg:svgBlip xmlns:asvg="http://schemas.microsoft.com/office/drawing/2016/SVG/main" r:embed="rId22"/>
              </a:ext>
            </a:extLst>
          </a:blip>
          <a:stretch>
            <a:fillRect/>
          </a:stretch>
        </p:blipFill>
        <p:spPr>
          <a:xfrm>
            <a:off x="-15156" y="6138000"/>
            <a:ext cx="12243404" cy="720000"/>
          </a:xfrm>
          <a:prstGeom prst="rect">
            <a:avLst/>
          </a:prstGeom>
        </p:spPr>
      </p:pic>
      <p:sp>
        <p:nvSpPr>
          <p:cNvPr id="14" name="Oval 13">
            <a:extLst>
              <a:ext uri="{FF2B5EF4-FFF2-40B4-BE49-F238E27FC236}">
                <a16:creationId xmlns:a16="http://schemas.microsoft.com/office/drawing/2014/main" id="{C4CE0F8F-BD26-6D4A-A43B-6A188ED8EF4E}"/>
              </a:ext>
            </a:extLst>
          </p:cNvPr>
          <p:cNvSpPr/>
          <p:nvPr userDrawn="1"/>
        </p:nvSpPr>
        <p:spPr>
          <a:xfrm>
            <a:off x="10955383" y="6330223"/>
            <a:ext cx="398416" cy="3984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1BA6D943-F6BB-FF4F-9A00-4E291B5F8E8C}"/>
              </a:ext>
            </a:extLst>
          </p:cNvPr>
          <p:cNvSpPr>
            <a:spLocks noGrp="1"/>
          </p:cNvSpPr>
          <p:nvPr>
            <p:ph type="title"/>
          </p:nvPr>
        </p:nvSpPr>
        <p:spPr>
          <a:xfrm>
            <a:off x="343672" y="556176"/>
            <a:ext cx="11513366" cy="1325563"/>
          </a:xfrm>
          <a:prstGeom prst="rect">
            <a:avLst/>
          </a:prstGeom>
          <a:noFill/>
          <a:ln>
            <a:noFill/>
          </a:ln>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768B1C7-D80D-1243-BB01-CB8E885F0734}"/>
              </a:ext>
            </a:extLst>
          </p:cNvPr>
          <p:cNvSpPr>
            <a:spLocks noGrp="1"/>
          </p:cNvSpPr>
          <p:nvPr>
            <p:ph type="body" idx="1"/>
          </p:nvPr>
        </p:nvSpPr>
        <p:spPr>
          <a:xfrm>
            <a:off x="343672" y="1868487"/>
            <a:ext cx="11513366" cy="4243432"/>
          </a:xfrm>
          <a:prstGeom prst="rect">
            <a:avLst/>
          </a:prstGeom>
        </p:spPr>
        <p:txBody>
          <a:bodyPr vert="horz" lIns="91440" tIns="45720" rIns="91440" bIns="45720" rtlCol="0">
            <a:normAutofit/>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D9DDD2-DC46-4D4D-9092-CD2C5638CAC2}"/>
              </a:ext>
            </a:extLst>
          </p:cNvPr>
          <p:cNvSpPr>
            <a:spLocks noGrp="1"/>
          </p:cNvSpPr>
          <p:nvPr>
            <p:ph type="dt" sz="half" idx="2"/>
          </p:nvPr>
        </p:nvSpPr>
        <p:spPr>
          <a:xfrm>
            <a:off x="7508507" y="6356350"/>
            <a:ext cx="2743200" cy="365125"/>
          </a:xfrm>
          <a:prstGeom prst="rect">
            <a:avLst/>
          </a:prstGeom>
        </p:spPr>
        <p:txBody>
          <a:bodyPr vert="horz" lIns="91440" tIns="45720" rIns="91440" bIns="45720" rtlCol="0" anchor="ctr"/>
          <a:lstStyle>
            <a:lvl1pPr algn="r">
              <a:defRPr sz="1200">
                <a:solidFill>
                  <a:schemeClr val="bg2"/>
                </a:solidFill>
                <a:latin typeface="+mj-lt"/>
              </a:defRPr>
            </a:lvl1pPr>
          </a:lstStyle>
          <a:p>
            <a:fld id="{D9A5F665-88BF-6640-A320-24C2734B647C}" type="datetime4">
              <a:rPr lang="en-GB" smtClean="0"/>
              <a:t>09 October 2019</a:t>
            </a:fld>
            <a:endParaRPr lang="en-GB" dirty="0"/>
          </a:p>
        </p:txBody>
      </p:sp>
      <p:sp>
        <p:nvSpPr>
          <p:cNvPr id="5" name="Footer Placeholder 4">
            <a:extLst>
              <a:ext uri="{FF2B5EF4-FFF2-40B4-BE49-F238E27FC236}">
                <a16:creationId xmlns:a16="http://schemas.microsoft.com/office/drawing/2014/main" id="{AA45DE9B-D802-1541-AC18-90191852C1F6}"/>
              </a:ext>
            </a:extLst>
          </p:cNvPr>
          <p:cNvSpPr>
            <a:spLocks noGrp="1"/>
          </p:cNvSpPr>
          <p:nvPr>
            <p:ph type="ftr" sz="quarter" idx="3"/>
          </p:nvPr>
        </p:nvSpPr>
        <p:spPr>
          <a:xfrm>
            <a:off x="1236617" y="6356350"/>
            <a:ext cx="5843452" cy="365125"/>
          </a:xfrm>
          <a:prstGeom prst="rect">
            <a:avLst/>
          </a:prstGeom>
        </p:spPr>
        <p:txBody>
          <a:bodyPr vert="horz" lIns="91440" tIns="45720" rIns="91440" bIns="45720" rtlCol="0" anchor="ctr"/>
          <a:lstStyle>
            <a:lvl1pPr algn="l">
              <a:defRPr sz="1200">
                <a:solidFill>
                  <a:schemeClr val="bg2"/>
                </a:solidFill>
                <a:latin typeface="+mj-lt"/>
              </a:defRPr>
            </a:lvl1pPr>
          </a:lstStyle>
          <a:p>
            <a:r>
              <a:rPr lang="en-GB"/>
              <a:t>The Trussell Trust - Together, we can end the need for food banks</a:t>
            </a:r>
            <a:endParaRPr lang="en-GB" dirty="0"/>
          </a:p>
        </p:txBody>
      </p:sp>
      <p:sp>
        <p:nvSpPr>
          <p:cNvPr id="6" name="Slide Number Placeholder 5">
            <a:extLst>
              <a:ext uri="{FF2B5EF4-FFF2-40B4-BE49-F238E27FC236}">
                <a16:creationId xmlns:a16="http://schemas.microsoft.com/office/drawing/2014/main" id="{DA3CB2E3-08CB-0F4C-98A7-FAFD96E6ECC9}"/>
              </a:ext>
            </a:extLst>
          </p:cNvPr>
          <p:cNvSpPr>
            <a:spLocks noGrp="1"/>
          </p:cNvSpPr>
          <p:nvPr>
            <p:ph type="sldNum" sz="quarter" idx="4"/>
          </p:nvPr>
        </p:nvSpPr>
        <p:spPr>
          <a:xfrm>
            <a:off x="10955383" y="6356350"/>
            <a:ext cx="398416" cy="365125"/>
          </a:xfrm>
          <a:prstGeom prst="rect">
            <a:avLst/>
          </a:prstGeom>
        </p:spPr>
        <p:txBody>
          <a:bodyPr vert="horz" lIns="91440" tIns="45720" rIns="91440" bIns="45720" rtlCol="0" anchor="ctr"/>
          <a:lstStyle>
            <a:lvl1pPr algn="ctr">
              <a:defRPr sz="1200" b="1" i="0">
                <a:solidFill>
                  <a:schemeClr val="bg1"/>
                </a:solidFill>
                <a:latin typeface="Calibri" panose="020F0502020204030204" pitchFamily="34" charset="0"/>
                <a:cs typeface="Calibri" panose="020F0502020204030204" pitchFamily="34" charset="0"/>
              </a:defRPr>
            </a:lvl1pPr>
          </a:lstStyle>
          <a:p>
            <a:fld id="{6CCA5A4E-9384-7B4E-A945-D252AB071471}" type="slidenum">
              <a:rPr lang="en-GB" smtClean="0"/>
              <a:pPr/>
              <a:t>‹#›</a:t>
            </a:fld>
            <a:endParaRPr lang="en-GB" dirty="0"/>
          </a:p>
        </p:txBody>
      </p:sp>
      <p:sp>
        <p:nvSpPr>
          <p:cNvPr id="7" name="Rectangle 6">
            <a:extLst>
              <a:ext uri="{FF2B5EF4-FFF2-40B4-BE49-F238E27FC236}">
                <a16:creationId xmlns:a16="http://schemas.microsoft.com/office/drawing/2014/main" id="{F1C6FEBE-D033-C445-B852-D8305E49C4D1}"/>
              </a:ext>
            </a:extLst>
          </p:cNvPr>
          <p:cNvSpPr/>
          <p:nvPr userDrawn="1"/>
        </p:nvSpPr>
        <p:spPr>
          <a:xfrm>
            <a:off x="-2244053" y="8910155"/>
            <a:ext cx="849656" cy="369332"/>
          </a:xfrm>
          <a:prstGeom prst="rect">
            <a:avLst/>
          </a:prstGeom>
        </p:spPr>
        <p:txBody>
          <a:bodyPr wrap="none">
            <a:spAutoFit/>
          </a:bodyPr>
          <a:lstStyle/>
          <a:p>
            <a:r>
              <a:rPr lang="en-US" dirty="0"/>
              <a:t>Master</a:t>
            </a:r>
            <a:endParaRPr lang="en-GB" dirty="0"/>
          </a:p>
        </p:txBody>
      </p:sp>
      <p:pic>
        <p:nvPicPr>
          <p:cNvPr id="13" name="Picture 12">
            <a:extLst>
              <a:ext uri="{FF2B5EF4-FFF2-40B4-BE49-F238E27FC236}">
                <a16:creationId xmlns:a16="http://schemas.microsoft.com/office/drawing/2014/main" id="{C6D823B1-3426-F140-BBB4-C040A51E04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73029" y="6164080"/>
            <a:ext cx="638928" cy="667839"/>
          </a:xfrm>
          <a:prstGeom prst="rect">
            <a:avLst/>
          </a:prstGeom>
        </p:spPr>
      </p:pic>
    </p:spTree>
    <p:extLst>
      <p:ext uri="{BB962C8B-B14F-4D97-AF65-F5344CB8AC3E}">
        <p14:creationId xmlns:p14="http://schemas.microsoft.com/office/powerpoint/2010/main" val="3136541595"/>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2" r:id="rId3"/>
    <p:sldLayoutId id="2147483674" r:id="rId4"/>
    <p:sldLayoutId id="2147483675" r:id="rId5"/>
    <p:sldLayoutId id="2147483676" r:id="rId6"/>
    <p:sldLayoutId id="2147483677" r:id="rId7"/>
    <p:sldLayoutId id="2147483678" r:id="rId8"/>
    <p:sldLayoutId id="214748367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p:txStyles>
    <p:titleStyle>
      <a:lvl1pPr algn="l" defTabSz="914400" rtl="0" eaLnBrk="1" latinLnBrk="0" hangingPunct="1">
        <a:lnSpc>
          <a:spcPct val="90000"/>
        </a:lnSpc>
        <a:spcBef>
          <a:spcPct val="0"/>
        </a:spcBef>
        <a:buNone/>
        <a:defRPr sz="3600" b="0" i="0" kern="1200">
          <a:solidFill>
            <a:srgbClr val="5BAC26"/>
          </a:solidFill>
          <a:latin typeface="Eveleth Dot Light" panose="02010A04020200000003"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21" userDrawn="1">
          <p15:clr>
            <a:srgbClr val="F26B43"/>
          </p15:clr>
        </p15:guide>
        <p15:guide id="4" orient="horz" pos="142" userDrawn="1">
          <p15:clr>
            <a:srgbClr val="F26B43"/>
          </p15:clr>
        </p15:guide>
        <p15:guide id="5" orient="horz" pos="4201" userDrawn="1">
          <p15:clr>
            <a:srgbClr val="F26B43"/>
          </p15:clr>
        </p15:guide>
        <p15:guide id="6" pos="7559" userDrawn="1">
          <p15:clr>
            <a:srgbClr val="F26B43"/>
          </p15:clr>
        </p15:guide>
        <p15:guide id="7" pos="211" userDrawn="1">
          <p15:clr>
            <a:srgbClr val="F26B43"/>
          </p15:clr>
        </p15:guide>
        <p15:guide id="8" pos="7469" userDrawn="1">
          <p15:clr>
            <a:srgbClr val="F26B43"/>
          </p15:clr>
        </p15:guide>
        <p15:guide id="9" orient="horz" pos="346" userDrawn="1">
          <p15:clr>
            <a:srgbClr val="F26B43"/>
          </p15:clr>
        </p15:guide>
        <p15:guide id="10" pos="4135" userDrawn="1">
          <p15:clr>
            <a:srgbClr val="F26B43"/>
          </p15:clr>
        </p15:guide>
        <p15:guide id="11" pos="35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svg"/><Relationship Id="rId12" Type="http://schemas.openxmlformats.org/officeDocument/2006/relationships/hyperlink" Target="http://www.trusselltrust.org/"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BD9D-9293-D444-8C44-64B22455C775}"/>
              </a:ext>
            </a:extLst>
          </p:cNvPr>
          <p:cNvSpPr>
            <a:spLocks noGrp="1"/>
          </p:cNvSpPr>
          <p:nvPr>
            <p:ph type="title"/>
          </p:nvPr>
        </p:nvSpPr>
        <p:spPr>
          <a:xfrm>
            <a:off x="6096000" y="1957803"/>
            <a:ext cx="5443182" cy="2134030"/>
          </a:xfrm>
        </p:spPr>
        <p:txBody>
          <a:bodyPr>
            <a:normAutofit fontScale="90000"/>
          </a:bodyPr>
          <a:lstStyle/>
          <a:p>
            <a:pPr algn="l"/>
            <a:r>
              <a:rPr lang="en-GB" sz="4900" spc="-100" dirty="0"/>
              <a:t>Translating principles into action</a:t>
            </a:r>
            <a:br>
              <a:rPr lang="en-GB" spc="-100" dirty="0"/>
            </a:br>
            <a:br>
              <a:rPr lang="en-GB" spc="-100" dirty="0"/>
            </a:br>
            <a:r>
              <a:rPr lang="en-GB" spc="-100" dirty="0">
                <a:latin typeface="Eveleth Clean Thin" panose="02010304020200000003" pitchFamily="2" charset="77"/>
              </a:rPr>
              <a:t>Heather Buckingham</a:t>
            </a:r>
          </a:p>
        </p:txBody>
      </p:sp>
      <p:grpSp>
        <p:nvGrpSpPr>
          <p:cNvPr id="4" name="Group 3">
            <a:extLst>
              <a:ext uri="{FF2B5EF4-FFF2-40B4-BE49-F238E27FC236}">
                <a16:creationId xmlns:a16="http://schemas.microsoft.com/office/drawing/2014/main" id="{6889C158-79E4-48E1-9F81-986A0C1A63A7}"/>
              </a:ext>
            </a:extLst>
          </p:cNvPr>
          <p:cNvGrpSpPr/>
          <p:nvPr/>
        </p:nvGrpSpPr>
        <p:grpSpPr>
          <a:xfrm>
            <a:off x="1756372" y="2046083"/>
            <a:ext cx="2770360" cy="2770360"/>
            <a:chOff x="1756372" y="2046083"/>
            <a:chExt cx="2770360" cy="2770360"/>
          </a:xfrm>
        </p:grpSpPr>
        <p:sp>
          <p:nvSpPr>
            <p:cNvPr id="3" name="Oval 2">
              <a:extLst>
                <a:ext uri="{FF2B5EF4-FFF2-40B4-BE49-F238E27FC236}">
                  <a16:creationId xmlns:a16="http://schemas.microsoft.com/office/drawing/2014/main" id="{76B037D3-D72F-FD40-883B-524FDCF8E343}"/>
                </a:ext>
              </a:extLst>
            </p:cNvPr>
            <p:cNvSpPr/>
            <p:nvPr/>
          </p:nvSpPr>
          <p:spPr>
            <a:xfrm>
              <a:off x="1756372" y="2046083"/>
              <a:ext cx="2770360" cy="2770360"/>
            </a:xfrm>
            <a:prstGeom prst="ellipse">
              <a:avLst/>
            </a:prstGeom>
            <a:solidFill>
              <a:srgbClr val="F2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5" name="Picture 4">
              <a:extLst>
                <a:ext uri="{FF2B5EF4-FFF2-40B4-BE49-F238E27FC236}">
                  <a16:creationId xmlns:a16="http://schemas.microsoft.com/office/drawing/2014/main" id="{F4B98E96-D0C8-A84B-AC89-5372A78ED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3355" y="2249070"/>
              <a:ext cx="2176393" cy="2274872"/>
            </a:xfrm>
            <a:prstGeom prst="rect">
              <a:avLst/>
            </a:prstGeom>
          </p:spPr>
        </p:pic>
      </p:grpSp>
    </p:spTree>
    <p:extLst>
      <p:ext uri="{BB962C8B-B14F-4D97-AF65-F5344CB8AC3E}">
        <p14:creationId xmlns:p14="http://schemas.microsoft.com/office/powerpoint/2010/main" val="347255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85F1-A3D8-394F-BCA8-C38B6952CD30}"/>
              </a:ext>
            </a:extLst>
          </p:cNvPr>
          <p:cNvSpPr>
            <a:spLocks noGrp="1"/>
          </p:cNvSpPr>
          <p:nvPr>
            <p:ph type="title"/>
          </p:nvPr>
        </p:nvSpPr>
        <p:spPr>
          <a:xfrm>
            <a:off x="343672" y="549275"/>
            <a:ext cx="11513366" cy="1483714"/>
          </a:xfrm>
        </p:spPr>
        <p:txBody>
          <a:bodyPr>
            <a:normAutofit/>
          </a:bodyPr>
          <a:lstStyle/>
          <a:p>
            <a:pPr algn="ctr"/>
            <a:r>
              <a:rPr lang="en-GB" dirty="0"/>
              <a:t>Key issues</a:t>
            </a:r>
            <a:endParaRPr lang="en-GB" dirty="0">
              <a:latin typeface="Eveleth Clean Thin" panose="02010304020200000003" pitchFamily="2" charset="77"/>
            </a:endParaRPr>
          </a:p>
        </p:txBody>
      </p:sp>
      <p:sp>
        <p:nvSpPr>
          <p:cNvPr id="6" name="Slide Number Placeholder 5">
            <a:extLst>
              <a:ext uri="{FF2B5EF4-FFF2-40B4-BE49-F238E27FC236}">
                <a16:creationId xmlns:a16="http://schemas.microsoft.com/office/drawing/2014/main" id="{2A7299E3-4DE9-3E45-A7D2-EB01C97B5284}"/>
              </a:ext>
            </a:extLst>
          </p:cNvPr>
          <p:cNvSpPr>
            <a:spLocks noGrp="1"/>
          </p:cNvSpPr>
          <p:nvPr>
            <p:ph type="sldNum" sz="quarter" idx="12"/>
          </p:nvPr>
        </p:nvSpPr>
        <p:spPr/>
        <p:txBody>
          <a:bodyPr/>
          <a:lstStyle/>
          <a:p>
            <a:fld id="{6CCA5A4E-9384-7B4E-A945-D252AB071471}" type="slidenum">
              <a:rPr lang="en-GB" smtClean="0"/>
              <a:t>10</a:t>
            </a:fld>
            <a:endParaRPr lang="en-GB"/>
          </a:p>
        </p:txBody>
      </p:sp>
      <p:grpSp>
        <p:nvGrpSpPr>
          <p:cNvPr id="16" name="Group 15">
            <a:extLst>
              <a:ext uri="{FF2B5EF4-FFF2-40B4-BE49-F238E27FC236}">
                <a16:creationId xmlns:a16="http://schemas.microsoft.com/office/drawing/2014/main" id="{C19CAD1F-A8A1-3841-8A30-71D742C4BA55}"/>
              </a:ext>
            </a:extLst>
          </p:cNvPr>
          <p:cNvGrpSpPr/>
          <p:nvPr/>
        </p:nvGrpSpPr>
        <p:grpSpPr>
          <a:xfrm>
            <a:off x="6564313" y="2700015"/>
            <a:ext cx="5292725" cy="1800184"/>
            <a:chOff x="6564313" y="2703281"/>
            <a:chExt cx="5292725" cy="1800184"/>
          </a:xfrm>
        </p:grpSpPr>
        <p:sp>
          <p:nvSpPr>
            <p:cNvPr id="10" name="Content Placeholder 2">
              <a:extLst>
                <a:ext uri="{FF2B5EF4-FFF2-40B4-BE49-F238E27FC236}">
                  <a16:creationId xmlns:a16="http://schemas.microsoft.com/office/drawing/2014/main" id="{158A28CC-F66E-0041-BC81-CB980208F77D}"/>
                </a:ext>
              </a:extLst>
            </p:cNvPr>
            <p:cNvSpPr txBox="1">
              <a:spLocks/>
            </p:cNvSpPr>
            <p:nvPr/>
          </p:nvSpPr>
          <p:spPr>
            <a:xfrm>
              <a:off x="8578323" y="3205686"/>
              <a:ext cx="3278715" cy="79537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pc="-100" dirty="0">
                  <a:solidFill>
                    <a:srgbClr val="008751"/>
                  </a:solidFill>
                  <a:latin typeface="Eveleth Clean Thin" panose="02010304020200000003" pitchFamily="2" charset="77"/>
                </a:rPr>
                <a:t>Cost of living</a:t>
              </a:r>
            </a:p>
          </p:txBody>
        </p:sp>
        <p:pic>
          <p:nvPicPr>
            <p:cNvPr id="9" name="Picture 8">
              <a:extLst>
                <a:ext uri="{FF2B5EF4-FFF2-40B4-BE49-F238E27FC236}">
                  <a16:creationId xmlns:a16="http://schemas.microsoft.com/office/drawing/2014/main" id="{774AC97E-20E2-7049-8CDC-5B7CF81C9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4313" y="2703281"/>
              <a:ext cx="1722254" cy="1800184"/>
            </a:xfrm>
            <a:prstGeom prst="rect">
              <a:avLst/>
            </a:prstGeom>
          </p:spPr>
        </p:pic>
      </p:grpSp>
      <p:grpSp>
        <p:nvGrpSpPr>
          <p:cNvPr id="15" name="Group 14">
            <a:extLst>
              <a:ext uri="{FF2B5EF4-FFF2-40B4-BE49-F238E27FC236}">
                <a16:creationId xmlns:a16="http://schemas.microsoft.com/office/drawing/2014/main" id="{6501634D-9BB9-DD40-ACE1-EAE490B506C2}"/>
              </a:ext>
            </a:extLst>
          </p:cNvPr>
          <p:cNvGrpSpPr/>
          <p:nvPr/>
        </p:nvGrpSpPr>
        <p:grpSpPr>
          <a:xfrm>
            <a:off x="6568668" y="1123775"/>
            <a:ext cx="5288370" cy="1800184"/>
            <a:chOff x="6568668" y="946747"/>
            <a:chExt cx="5288370" cy="1800184"/>
          </a:xfrm>
        </p:grpSpPr>
        <p:pic>
          <p:nvPicPr>
            <p:cNvPr id="7" name="Picture 6">
              <a:extLst>
                <a:ext uri="{FF2B5EF4-FFF2-40B4-BE49-F238E27FC236}">
                  <a16:creationId xmlns:a16="http://schemas.microsoft.com/office/drawing/2014/main" id="{E1213801-CF6C-6945-9933-64351DF50D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8668" y="946747"/>
              <a:ext cx="1722254" cy="1800184"/>
            </a:xfrm>
            <a:prstGeom prst="rect">
              <a:avLst/>
            </a:prstGeom>
          </p:spPr>
        </p:pic>
        <p:sp>
          <p:nvSpPr>
            <p:cNvPr id="18" name="Content Placeholder 2">
              <a:extLst>
                <a:ext uri="{FF2B5EF4-FFF2-40B4-BE49-F238E27FC236}">
                  <a16:creationId xmlns:a16="http://schemas.microsoft.com/office/drawing/2014/main" id="{2DE5CD00-12A4-1E43-8728-C44413F9FEF3}"/>
                </a:ext>
              </a:extLst>
            </p:cNvPr>
            <p:cNvSpPr txBox="1">
              <a:spLocks/>
            </p:cNvSpPr>
            <p:nvPr/>
          </p:nvSpPr>
          <p:spPr>
            <a:xfrm>
              <a:off x="8578323" y="1449152"/>
              <a:ext cx="3278715" cy="79537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pc="-100" dirty="0">
                  <a:solidFill>
                    <a:srgbClr val="008751"/>
                  </a:solidFill>
                  <a:latin typeface="Eveleth Clean Thin" panose="02010304020200000003" pitchFamily="2" charset="77"/>
                </a:rPr>
                <a:t>Benefits</a:t>
              </a:r>
            </a:p>
          </p:txBody>
        </p:sp>
      </p:grpSp>
      <p:grpSp>
        <p:nvGrpSpPr>
          <p:cNvPr id="21" name="Group 20">
            <a:extLst>
              <a:ext uri="{FF2B5EF4-FFF2-40B4-BE49-F238E27FC236}">
                <a16:creationId xmlns:a16="http://schemas.microsoft.com/office/drawing/2014/main" id="{E597C700-3D7E-F44F-B8D0-BAB3E082BD2A}"/>
              </a:ext>
            </a:extLst>
          </p:cNvPr>
          <p:cNvGrpSpPr/>
          <p:nvPr/>
        </p:nvGrpSpPr>
        <p:grpSpPr>
          <a:xfrm>
            <a:off x="6582945" y="4276254"/>
            <a:ext cx="5274093" cy="1800184"/>
            <a:chOff x="6582945" y="4430624"/>
            <a:chExt cx="5274093" cy="1800184"/>
          </a:xfrm>
        </p:grpSpPr>
        <p:pic>
          <p:nvPicPr>
            <p:cNvPr id="12" name="Picture 11">
              <a:extLst>
                <a:ext uri="{FF2B5EF4-FFF2-40B4-BE49-F238E27FC236}">
                  <a16:creationId xmlns:a16="http://schemas.microsoft.com/office/drawing/2014/main" id="{93BACD4F-F23D-3344-823A-E6949255AB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2945" y="4430624"/>
              <a:ext cx="1722254" cy="1800184"/>
            </a:xfrm>
            <a:prstGeom prst="rect">
              <a:avLst/>
            </a:prstGeom>
          </p:spPr>
        </p:pic>
        <p:sp>
          <p:nvSpPr>
            <p:cNvPr id="20" name="Content Placeholder 2">
              <a:extLst>
                <a:ext uri="{FF2B5EF4-FFF2-40B4-BE49-F238E27FC236}">
                  <a16:creationId xmlns:a16="http://schemas.microsoft.com/office/drawing/2014/main" id="{B1CE1CEB-4154-AF45-8627-65441511F4F3}"/>
                </a:ext>
              </a:extLst>
            </p:cNvPr>
            <p:cNvSpPr txBox="1">
              <a:spLocks/>
            </p:cNvSpPr>
            <p:nvPr/>
          </p:nvSpPr>
          <p:spPr>
            <a:xfrm>
              <a:off x="8578323" y="4933029"/>
              <a:ext cx="3278715" cy="79537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pc="-100" dirty="0">
                  <a:solidFill>
                    <a:srgbClr val="008751"/>
                  </a:solidFill>
                  <a:latin typeface="Eveleth Clean Thin" panose="02010304020200000003" pitchFamily="2" charset="77"/>
                </a:rPr>
                <a:t>In-work poverty</a:t>
              </a:r>
            </a:p>
          </p:txBody>
        </p:sp>
      </p:grpSp>
      <p:pic>
        <p:nvPicPr>
          <p:cNvPr id="14" name="Picture 13">
            <a:extLst>
              <a:ext uri="{FF2B5EF4-FFF2-40B4-BE49-F238E27FC236}">
                <a16:creationId xmlns:a16="http://schemas.microsoft.com/office/drawing/2014/main" id="{B9950777-122F-6847-9B27-537EDD20B3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963" y="1300388"/>
            <a:ext cx="5469729" cy="3293115"/>
          </a:xfrm>
          <a:prstGeom prst="rect">
            <a:avLst/>
          </a:prstGeom>
        </p:spPr>
      </p:pic>
      <p:sp>
        <p:nvSpPr>
          <p:cNvPr id="23" name="Title 1">
            <a:extLst>
              <a:ext uri="{FF2B5EF4-FFF2-40B4-BE49-F238E27FC236}">
                <a16:creationId xmlns:a16="http://schemas.microsoft.com/office/drawing/2014/main" id="{D42C56D5-8654-394F-9BBF-107BC7C2E174}"/>
              </a:ext>
            </a:extLst>
          </p:cNvPr>
          <p:cNvSpPr txBox="1">
            <a:spLocks/>
          </p:cNvSpPr>
          <p:nvPr/>
        </p:nvSpPr>
        <p:spPr>
          <a:xfrm>
            <a:off x="343673" y="4764824"/>
            <a:ext cx="5113852" cy="1049147"/>
          </a:xfrm>
          <a:prstGeom prst="rect">
            <a:avLst/>
          </a:prstGeom>
          <a:noFill/>
          <a:ln>
            <a:noFill/>
          </a:ln>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0" i="0" kern="1200">
                <a:solidFill>
                  <a:srgbClr val="5BAC26"/>
                </a:solidFill>
                <a:latin typeface="Eveleth Dot Light" panose="02010A04020200000003" pitchFamily="2" charset="77"/>
                <a:ea typeface="+mj-ea"/>
                <a:cs typeface="+mj-cs"/>
              </a:defRPr>
            </a:lvl1pPr>
          </a:lstStyle>
          <a:p>
            <a:pPr algn="ctr"/>
            <a:r>
              <a:rPr lang="en-GB" sz="2400" dirty="0">
                <a:solidFill>
                  <a:srgbClr val="008751"/>
                </a:solidFill>
                <a:latin typeface="+mj-lt"/>
              </a:rPr>
              <a:t>Primary reasons for referral to food banks in the Trussell Trust network </a:t>
            </a:r>
            <a:br>
              <a:rPr lang="en-GB" sz="2400" dirty="0">
                <a:solidFill>
                  <a:srgbClr val="008751"/>
                </a:solidFill>
                <a:latin typeface="+mj-lt"/>
              </a:rPr>
            </a:br>
            <a:r>
              <a:rPr lang="en-GB" sz="2400" dirty="0">
                <a:solidFill>
                  <a:srgbClr val="008751"/>
                </a:solidFill>
                <a:latin typeface="+mj-lt"/>
              </a:rPr>
              <a:t>in 2018 - 2019</a:t>
            </a:r>
          </a:p>
        </p:txBody>
      </p:sp>
    </p:spTree>
    <p:extLst>
      <p:ext uri="{BB962C8B-B14F-4D97-AF65-F5344CB8AC3E}">
        <p14:creationId xmlns:p14="http://schemas.microsoft.com/office/powerpoint/2010/main" val="379484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par>
                          <p:cTn id="15" fill="hold">
                            <p:stCondLst>
                              <p:cond delay="500"/>
                            </p:stCondLst>
                            <p:childTnLst>
                              <p:par>
                                <p:cTn id="16" presetID="1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ppt_y</p:attrName>
                                        </p:attrNameLst>
                                      </p:cBhvr>
                                      <p:tavLst>
                                        <p:tav tm="0">
                                          <p:val>
                                            <p:strVal val="#ppt_y+#ppt_h*1.125000"/>
                                          </p:val>
                                        </p:tav>
                                        <p:tav tm="100000">
                                          <p:val>
                                            <p:strVal val="#ppt_y"/>
                                          </p:val>
                                        </p:tav>
                                      </p:tavLst>
                                    </p:anim>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1+#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FF8E13-00BD-2A44-B775-F55D14EF264E}"/>
              </a:ext>
            </a:extLst>
          </p:cNvPr>
          <p:cNvPicPr>
            <a:picLocks noGrp="1" noChangeAspect="1"/>
          </p:cNvPicPr>
          <p:nvPr>
            <p:ph type="pic" sz="quarter" idx="10"/>
          </p:nvPr>
        </p:nvPicPr>
        <p:blipFill>
          <a:blip r:embed="rId3" cstate="screen">
            <a:alphaModFix amt="10000"/>
            <a:extLst>
              <a:ext uri="{28A0092B-C50C-407E-A947-70E740481C1C}">
                <a14:useLocalDpi xmlns:a14="http://schemas.microsoft.com/office/drawing/2010/main"/>
              </a:ext>
            </a:extLst>
          </a:blip>
          <a:srcRect/>
          <a:stretch>
            <a:fillRect/>
          </a:stretch>
        </p:blipFill>
        <p:spPr>
          <a:xfrm>
            <a:off x="0" y="0"/>
            <a:ext cx="12192000" cy="6858000"/>
          </a:xfrm>
        </p:spPr>
      </p:pic>
      <p:sp>
        <p:nvSpPr>
          <p:cNvPr id="3" name="Rectangle 2">
            <a:extLst>
              <a:ext uri="{FF2B5EF4-FFF2-40B4-BE49-F238E27FC236}">
                <a16:creationId xmlns:a16="http://schemas.microsoft.com/office/drawing/2014/main" id="{1691D22B-1345-439E-90EA-D52351C917F4}"/>
              </a:ext>
            </a:extLst>
          </p:cNvPr>
          <p:cNvSpPr/>
          <p:nvPr/>
        </p:nvSpPr>
        <p:spPr>
          <a:xfrm>
            <a:off x="412954" y="473851"/>
            <a:ext cx="6892414" cy="1169551"/>
          </a:xfrm>
          <a:prstGeom prst="rect">
            <a:avLst/>
          </a:prstGeom>
        </p:spPr>
        <p:txBody>
          <a:bodyPr wrap="square">
            <a:spAutoFit/>
          </a:bodyPr>
          <a:lstStyle/>
          <a:p>
            <a:r>
              <a:rPr lang="en-GB" sz="7000" spc="-100" dirty="0">
                <a:solidFill>
                  <a:srgbClr val="FFFFFF"/>
                </a:solidFill>
                <a:latin typeface="Eveleth Dot Light" panose="02010A04020200000003" pitchFamily="2" charset="77"/>
                <a:ea typeface="+mj-ea"/>
                <a:cs typeface="+mj-cs"/>
              </a:rPr>
              <a:t>compassion</a:t>
            </a:r>
            <a:endParaRPr lang="en-GB" sz="7000" dirty="0"/>
          </a:p>
        </p:txBody>
      </p:sp>
      <p:sp>
        <p:nvSpPr>
          <p:cNvPr id="11" name="Rectangle 10">
            <a:extLst>
              <a:ext uri="{FF2B5EF4-FFF2-40B4-BE49-F238E27FC236}">
                <a16:creationId xmlns:a16="http://schemas.microsoft.com/office/drawing/2014/main" id="{4FAC7848-022E-4F5D-84CE-0EFD644820E6}"/>
              </a:ext>
            </a:extLst>
          </p:cNvPr>
          <p:cNvSpPr/>
          <p:nvPr/>
        </p:nvSpPr>
        <p:spPr>
          <a:xfrm>
            <a:off x="7305368" y="2131372"/>
            <a:ext cx="4645742" cy="1169551"/>
          </a:xfrm>
          <a:prstGeom prst="rect">
            <a:avLst/>
          </a:prstGeom>
        </p:spPr>
        <p:txBody>
          <a:bodyPr wrap="square">
            <a:spAutoFit/>
          </a:bodyPr>
          <a:lstStyle/>
          <a:p>
            <a:r>
              <a:rPr lang="en-GB" sz="7000" spc="-100" dirty="0">
                <a:solidFill>
                  <a:srgbClr val="FFFFFF"/>
                </a:solidFill>
                <a:latin typeface="Eveleth Dot Light" panose="02010A04020200000003" pitchFamily="2" charset="77"/>
                <a:ea typeface="+mj-ea"/>
                <a:cs typeface="+mj-cs"/>
              </a:rPr>
              <a:t>dignity</a:t>
            </a:r>
            <a:endParaRPr lang="en-GB" sz="7000" dirty="0"/>
          </a:p>
        </p:txBody>
      </p:sp>
      <p:sp>
        <p:nvSpPr>
          <p:cNvPr id="12" name="Rectangle 11">
            <a:extLst>
              <a:ext uri="{FF2B5EF4-FFF2-40B4-BE49-F238E27FC236}">
                <a16:creationId xmlns:a16="http://schemas.microsoft.com/office/drawing/2014/main" id="{140B5C88-0872-4E91-A22E-6E76FF6DAA6A}"/>
              </a:ext>
            </a:extLst>
          </p:cNvPr>
          <p:cNvSpPr/>
          <p:nvPr/>
        </p:nvSpPr>
        <p:spPr>
          <a:xfrm>
            <a:off x="412954" y="3411536"/>
            <a:ext cx="4645742" cy="1169551"/>
          </a:xfrm>
          <a:prstGeom prst="rect">
            <a:avLst/>
          </a:prstGeom>
        </p:spPr>
        <p:txBody>
          <a:bodyPr wrap="square">
            <a:spAutoFit/>
          </a:bodyPr>
          <a:lstStyle/>
          <a:p>
            <a:r>
              <a:rPr lang="en-GB" sz="7000" spc="-100" dirty="0">
                <a:solidFill>
                  <a:srgbClr val="FFFFFF"/>
                </a:solidFill>
                <a:latin typeface="Eveleth Dot Light" panose="02010A04020200000003" pitchFamily="2" charset="77"/>
                <a:ea typeface="+mj-ea"/>
                <a:cs typeface="+mj-cs"/>
              </a:rPr>
              <a:t>justice</a:t>
            </a:r>
            <a:endParaRPr lang="en-GB" sz="7000" dirty="0"/>
          </a:p>
        </p:txBody>
      </p:sp>
      <p:sp>
        <p:nvSpPr>
          <p:cNvPr id="13" name="Rectangle 12">
            <a:extLst>
              <a:ext uri="{FF2B5EF4-FFF2-40B4-BE49-F238E27FC236}">
                <a16:creationId xmlns:a16="http://schemas.microsoft.com/office/drawing/2014/main" id="{5896183B-D209-4F50-A02B-DEDD7758524E}"/>
              </a:ext>
            </a:extLst>
          </p:cNvPr>
          <p:cNvSpPr/>
          <p:nvPr/>
        </p:nvSpPr>
        <p:spPr>
          <a:xfrm>
            <a:off x="5130800" y="5352092"/>
            <a:ext cx="6972710" cy="1169551"/>
          </a:xfrm>
          <a:prstGeom prst="rect">
            <a:avLst/>
          </a:prstGeom>
        </p:spPr>
        <p:txBody>
          <a:bodyPr wrap="square">
            <a:spAutoFit/>
          </a:bodyPr>
          <a:lstStyle/>
          <a:p>
            <a:r>
              <a:rPr lang="en-GB" sz="7000" spc="-100" dirty="0">
                <a:solidFill>
                  <a:srgbClr val="FFFFFF"/>
                </a:solidFill>
                <a:latin typeface="Eveleth Dot Light" panose="02010A04020200000003" pitchFamily="2" charset="77"/>
                <a:ea typeface="+mj-ea"/>
                <a:cs typeface="+mj-cs"/>
              </a:rPr>
              <a:t>community</a:t>
            </a:r>
            <a:endParaRPr lang="en-GB" sz="7000" dirty="0"/>
          </a:p>
        </p:txBody>
      </p:sp>
    </p:spTree>
    <p:extLst>
      <p:ext uri="{BB962C8B-B14F-4D97-AF65-F5344CB8AC3E}">
        <p14:creationId xmlns:p14="http://schemas.microsoft.com/office/powerpoint/2010/main" val="249549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FF8E13-00BD-2A44-B775-F55D14EF264E}"/>
              </a:ext>
            </a:extLst>
          </p:cNvPr>
          <p:cNvPicPr>
            <a:picLocks noGrp="1" noChangeAspect="1"/>
          </p:cNvPicPr>
          <p:nvPr>
            <p:ph type="pic" sz="quarter" idx="10"/>
          </p:nvPr>
        </p:nvPicPr>
        <p:blipFill>
          <a:blip r:embed="rId3" cstate="screen">
            <a:alphaModFix amt="10000"/>
            <a:extLst>
              <a:ext uri="{28A0092B-C50C-407E-A947-70E740481C1C}">
                <a14:useLocalDpi xmlns:a14="http://schemas.microsoft.com/office/drawing/2010/main"/>
              </a:ext>
            </a:extLst>
          </a:blip>
          <a:srcRect/>
          <a:stretch>
            <a:fillRect/>
          </a:stretch>
        </p:blipFill>
        <p:spPr>
          <a:xfrm>
            <a:off x="0" y="0"/>
            <a:ext cx="12192000" cy="6858000"/>
          </a:xfrm>
        </p:spPr>
      </p:pic>
      <p:sp>
        <p:nvSpPr>
          <p:cNvPr id="7" name="Isosceles Triangle 6">
            <a:extLst>
              <a:ext uri="{FF2B5EF4-FFF2-40B4-BE49-F238E27FC236}">
                <a16:creationId xmlns:a16="http://schemas.microsoft.com/office/drawing/2014/main" id="{ADDA727F-5484-4DAB-81F7-F0C6C9FCC5B0}"/>
              </a:ext>
            </a:extLst>
          </p:cNvPr>
          <p:cNvSpPr/>
          <p:nvPr/>
        </p:nvSpPr>
        <p:spPr>
          <a:xfrm>
            <a:off x="4134810" y="1582994"/>
            <a:ext cx="3922379" cy="3390057"/>
          </a:xfrm>
          <a:custGeom>
            <a:avLst/>
            <a:gdLst>
              <a:gd name="connsiteX0" fmla="*/ 0 w 3922379"/>
              <a:gd name="connsiteY0" fmla="*/ 3390057 h 3390057"/>
              <a:gd name="connsiteX1" fmla="*/ 307253 w 3922379"/>
              <a:gd name="connsiteY1" fmla="*/ 2858948 h 3390057"/>
              <a:gd name="connsiteX2" fmla="*/ 575282 w 3922379"/>
              <a:gd name="connsiteY2" fmla="*/ 2395640 h 3390057"/>
              <a:gd name="connsiteX3" fmla="*/ 941371 w 3922379"/>
              <a:gd name="connsiteY3" fmla="*/ 1762830 h 3390057"/>
              <a:gd name="connsiteX4" fmla="*/ 1248624 w 3922379"/>
              <a:gd name="connsiteY4" fmla="*/ 1231721 h 3390057"/>
              <a:gd name="connsiteX5" fmla="*/ 1555877 w 3922379"/>
              <a:gd name="connsiteY5" fmla="*/ 700612 h 3390057"/>
              <a:gd name="connsiteX6" fmla="*/ 1961190 w 3922379"/>
              <a:gd name="connsiteY6" fmla="*/ 0 h 3390057"/>
              <a:gd name="connsiteX7" fmla="*/ 2248831 w 3922379"/>
              <a:gd name="connsiteY7" fmla="*/ 497208 h 3390057"/>
              <a:gd name="connsiteX8" fmla="*/ 2575696 w 3922379"/>
              <a:gd name="connsiteY8" fmla="*/ 1062218 h 3390057"/>
              <a:gd name="connsiteX9" fmla="*/ 2863337 w 3922379"/>
              <a:gd name="connsiteY9" fmla="*/ 1559426 h 3390057"/>
              <a:gd name="connsiteX10" fmla="*/ 3150978 w 3922379"/>
              <a:gd name="connsiteY10" fmla="*/ 2056635 h 3390057"/>
              <a:gd name="connsiteX11" fmla="*/ 3477843 w 3922379"/>
              <a:gd name="connsiteY11" fmla="*/ 2621644 h 3390057"/>
              <a:gd name="connsiteX12" fmla="*/ 3922379 w 3922379"/>
              <a:gd name="connsiteY12" fmla="*/ 3390057 h 3390057"/>
              <a:gd name="connsiteX13" fmla="*/ 3386321 w 3922379"/>
              <a:gd name="connsiteY13" fmla="*/ 3390057 h 3390057"/>
              <a:gd name="connsiteX14" fmla="*/ 2654143 w 3922379"/>
              <a:gd name="connsiteY14" fmla="*/ 3390057 h 3390057"/>
              <a:gd name="connsiteX15" fmla="*/ 2078861 w 3922379"/>
              <a:gd name="connsiteY15" fmla="*/ 3390057 h 3390057"/>
              <a:gd name="connsiteX16" fmla="*/ 1425131 w 3922379"/>
              <a:gd name="connsiteY16" fmla="*/ 3390057 h 3390057"/>
              <a:gd name="connsiteX17" fmla="*/ 692954 w 3922379"/>
              <a:gd name="connsiteY17" fmla="*/ 3390057 h 3390057"/>
              <a:gd name="connsiteX18" fmla="*/ 0 w 3922379"/>
              <a:gd name="connsiteY18" fmla="*/ 3390057 h 33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2379" h="3390057" extrusionOk="0">
                <a:moveTo>
                  <a:pt x="0" y="3390057"/>
                </a:moveTo>
                <a:cubicBezTo>
                  <a:pt x="93349" y="3201737"/>
                  <a:pt x="203509" y="2990402"/>
                  <a:pt x="307253" y="2858948"/>
                </a:cubicBezTo>
                <a:cubicBezTo>
                  <a:pt x="410997" y="2727494"/>
                  <a:pt x="487902" y="2544572"/>
                  <a:pt x="575282" y="2395640"/>
                </a:cubicBezTo>
                <a:cubicBezTo>
                  <a:pt x="662662" y="2246708"/>
                  <a:pt x="816933" y="2045982"/>
                  <a:pt x="941371" y="1762830"/>
                </a:cubicBezTo>
                <a:cubicBezTo>
                  <a:pt x="1065809" y="1479678"/>
                  <a:pt x="1120511" y="1418887"/>
                  <a:pt x="1248624" y="1231721"/>
                </a:cubicBezTo>
                <a:cubicBezTo>
                  <a:pt x="1376737" y="1044555"/>
                  <a:pt x="1474250" y="859493"/>
                  <a:pt x="1555877" y="700612"/>
                </a:cubicBezTo>
                <a:cubicBezTo>
                  <a:pt x="1637504" y="541731"/>
                  <a:pt x="1840592" y="166988"/>
                  <a:pt x="1961190" y="0"/>
                </a:cubicBezTo>
                <a:cubicBezTo>
                  <a:pt x="2051129" y="144556"/>
                  <a:pt x="2178301" y="392386"/>
                  <a:pt x="2248831" y="497208"/>
                </a:cubicBezTo>
                <a:cubicBezTo>
                  <a:pt x="2319361" y="602030"/>
                  <a:pt x="2535453" y="930951"/>
                  <a:pt x="2575696" y="1062218"/>
                </a:cubicBezTo>
                <a:cubicBezTo>
                  <a:pt x="2615939" y="1193485"/>
                  <a:pt x="2758389" y="1388642"/>
                  <a:pt x="2863337" y="1559426"/>
                </a:cubicBezTo>
                <a:cubicBezTo>
                  <a:pt x="2968285" y="1730210"/>
                  <a:pt x="3012138" y="1834076"/>
                  <a:pt x="3150978" y="2056635"/>
                </a:cubicBezTo>
                <a:cubicBezTo>
                  <a:pt x="3289818" y="2279194"/>
                  <a:pt x="3340981" y="2340281"/>
                  <a:pt x="3477843" y="2621644"/>
                </a:cubicBezTo>
                <a:cubicBezTo>
                  <a:pt x="3614705" y="2903007"/>
                  <a:pt x="3803058" y="3098641"/>
                  <a:pt x="3922379" y="3390057"/>
                </a:cubicBezTo>
                <a:cubicBezTo>
                  <a:pt x="3744577" y="3403711"/>
                  <a:pt x="3603472" y="3375324"/>
                  <a:pt x="3386321" y="3390057"/>
                </a:cubicBezTo>
                <a:cubicBezTo>
                  <a:pt x="3169170" y="3404790"/>
                  <a:pt x="2892362" y="3381085"/>
                  <a:pt x="2654143" y="3390057"/>
                </a:cubicBezTo>
                <a:cubicBezTo>
                  <a:pt x="2415924" y="3399029"/>
                  <a:pt x="2276150" y="3416240"/>
                  <a:pt x="2078861" y="3390057"/>
                </a:cubicBezTo>
                <a:cubicBezTo>
                  <a:pt x="1881572" y="3363874"/>
                  <a:pt x="1654756" y="3422027"/>
                  <a:pt x="1425131" y="3390057"/>
                </a:cubicBezTo>
                <a:cubicBezTo>
                  <a:pt x="1195506" y="3358088"/>
                  <a:pt x="857693" y="3364844"/>
                  <a:pt x="692954" y="3390057"/>
                </a:cubicBezTo>
                <a:cubicBezTo>
                  <a:pt x="528215" y="3415270"/>
                  <a:pt x="243859" y="3388866"/>
                  <a:pt x="0" y="3390057"/>
                </a:cubicBezTo>
                <a:close/>
              </a:path>
            </a:pathLst>
          </a:custGeom>
          <a:noFill/>
          <a:ln w="279400" cmpd="thickThin">
            <a:solidFill>
              <a:schemeClr val="tx1"/>
            </a:solidFill>
            <a:prstDash val="solid"/>
            <a:round/>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1691D22B-1345-439E-90EA-D52351C917F4}"/>
              </a:ext>
            </a:extLst>
          </p:cNvPr>
          <p:cNvSpPr/>
          <p:nvPr/>
        </p:nvSpPr>
        <p:spPr>
          <a:xfrm>
            <a:off x="4955458" y="463068"/>
            <a:ext cx="2281084" cy="846386"/>
          </a:xfrm>
          <a:prstGeom prst="rect">
            <a:avLst/>
          </a:prstGeom>
        </p:spPr>
        <p:txBody>
          <a:bodyPr wrap="square">
            <a:spAutoFit/>
          </a:bodyPr>
          <a:lstStyle/>
          <a:p>
            <a:r>
              <a:rPr lang="en-GB" sz="4900" spc="-100" dirty="0">
                <a:solidFill>
                  <a:srgbClr val="FFFFFF"/>
                </a:solidFill>
                <a:latin typeface="Eveleth Dot Light" panose="02010A04020200000003" pitchFamily="2" charset="77"/>
                <a:ea typeface="+mj-ea"/>
                <a:cs typeface="+mj-cs"/>
              </a:rPr>
              <a:t>what</a:t>
            </a:r>
            <a:endParaRPr lang="en-GB" dirty="0"/>
          </a:p>
        </p:txBody>
      </p:sp>
      <p:sp>
        <p:nvSpPr>
          <p:cNvPr id="9" name="Rectangle 8">
            <a:extLst>
              <a:ext uri="{FF2B5EF4-FFF2-40B4-BE49-F238E27FC236}">
                <a16:creationId xmlns:a16="http://schemas.microsoft.com/office/drawing/2014/main" id="{C56E7111-959D-4101-B970-96A36F09E5D4}"/>
              </a:ext>
            </a:extLst>
          </p:cNvPr>
          <p:cNvSpPr/>
          <p:nvPr/>
        </p:nvSpPr>
        <p:spPr>
          <a:xfrm>
            <a:off x="2305664" y="5391398"/>
            <a:ext cx="2281084" cy="846386"/>
          </a:xfrm>
          <a:prstGeom prst="rect">
            <a:avLst/>
          </a:prstGeom>
        </p:spPr>
        <p:txBody>
          <a:bodyPr wrap="square">
            <a:spAutoFit/>
          </a:bodyPr>
          <a:lstStyle/>
          <a:p>
            <a:r>
              <a:rPr lang="en-GB" sz="4900" spc="-100" dirty="0">
                <a:solidFill>
                  <a:srgbClr val="FFFFFF"/>
                </a:solidFill>
                <a:latin typeface="Eveleth Dot Light" panose="02010A04020200000003" pitchFamily="2" charset="77"/>
                <a:ea typeface="+mj-ea"/>
                <a:cs typeface="+mj-cs"/>
              </a:rPr>
              <a:t>why</a:t>
            </a:r>
            <a:endParaRPr lang="en-GB" dirty="0"/>
          </a:p>
        </p:txBody>
      </p:sp>
      <p:sp>
        <p:nvSpPr>
          <p:cNvPr id="10" name="Rectangle 9">
            <a:extLst>
              <a:ext uri="{FF2B5EF4-FFF2-40B4-BE49-F238E27FC236}">
                <a16:creationId xmlns:a16="http://schemas.microsoft.com/office/drawing/2014/main" id="{93C87B5C-D642-42A0-8EA0-CC154CA53810}"/>
              </a:ext>
            </a:extLst>
          </p:cNvPr>
          <p:cNvSpPr/>
          <p:nvPr/>
        </p:nvSpPr>
        <p:spPr>
          <a:xfrm>
            <a:off x="7782234" y="5391398"/>
            <a:ext cx="2281084" cy="846386"/>
          </a:xfrm>
          <a:prstGeom prst="rect">
            <a:avLst/>
          </a:prstGeom>
        </p:spPr>
        <p:txBody>
          <a:bodyPr wrap="square">
            <a:spAutoFit/>
          </a:bodyPr>
          <a:lstStyle/>
          <a:p>
            <a:r>
              <a:rPr lang="en-GB" sz="4900" spc="-100" dirty="0">
                <a:solidFill>
                  <a:srgbClr val="FFFFFF"/>
                </a:solidFill>
                <a:latin typeface="Eveleth Dot Light" panose="02010A04020200000003" pitchFamily="2" charset="77"/>
                <a:ea typeface="+mj-ea"/>
                <a:cs typeface="+mj-cs"/>
              </a:rPr>
              <a:t>how</a:t>
            </a:r>
            <a:endParaRPr lang="en-GB" dirty="0"/>
          </a:p>
        </p:txBody>
      </p:sp>
      <p:sp>
        <p:nvSpPr>
          <p:cNvPr id="2" name="TextBox 1">
            <a:extLst>
              <a:ext uri="{FF2B5EF4-FFF2-40B4-BE49-F238E27FC236}">
                <a16:creationId xmlns:a16="http://schemas.microsoft.com/office/drawing/2014/main" id="{B08F73CD-B3F4-4264-B423-42C629E27565}"/>
              </a:ext>
            </a:extLst>
          </p:cNvPr>
          <p:cNvSpPr txBox="1"/>
          <p:nvPr/>
        </p:nvSpPr>
        <p:spPr>
          <a:xfrm>
            <a:off x="4940711" y="3649612"/>
            <a:ext cx="2841523" cy="1323439"/>
          </a:xfrm>
          <a:prstGeom prst="rect">
            <a:avLst/>
          </a:prstGeom>
          <a:noFill/>
        </p:spPr>
        <p:txBody>
          <a:bodyPr wrap="square" rtlCol="0">
            <a:spAutoFit/>
          </a:bodyPr>
          <a:lstStyle/>
          <a:p>
            <a:r>
              <a:rPr lang="en-GB" sz="4000" b="1" dirty="0">
                <a:latin typeface="dearJoe 5 CASUAL" panose="02000400000000000000" pitchFamily="50" charset="0"/>
              </a:rPr>
              <a:t>Principles into action</a:t>
            </a:r>
          </a:p>
        </p:txBody>
      </p:sp>
    </p:spTree>
    <p:extLst>
      <p:ext uri="{BB962C8B-B14F-4D97-AF65-F5344CB8AC3E}">
        <p14:creationId xmlns:p14="http://schemas.microsoft.com/office/powerpoint/2010/main" val="180844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944A0F-E470-47B3-B1CA-30A3EAB00B9F}"/>
              </a:ext>
            </a:extLst>
          </p:cNvPr>
          <p:cNvSpPr>
            <a:spLocks noGrp="1"/>
          </p:cNvSpPr>
          <p:nvPr>
            <p:ph type="title"/>
          </p:nvPr>
        </p:nvSpPr>
        <p:spPr/>
        <p:txBody>
          <a:bodyPr/>
          <a:lstStyle/>
          <a:p>
            <a:pPr algn="l"/>
            <a:r>
              <a:rPr lang="en-GB" dirty="0"/>
              <a:t>Compassion</a:t>
            </a:r>
          </a:p>
        </p:txBody>
      </p:sp>
      <p:sp>
        <p:nvSpPr>
          <p:cNvPr id="15" name="Content Placeholder 14">
            <a:extLst>
              <a:ext uri="{FF2B5EF4-FFF2-40B4-BE49-F238E27FC236}">
                <a16:creationId xmlns:a16="http://schemas.microsoft.com/office/drawing/2014/main" id="{BBFCC64C-A2D6-4F99-8711-20B0346CACB0}"/>
              </a:ext>
            </a:extLst>
          </p:cNvPr>
          <p:cNvSpPr>
            <a:spLocks noGrp="1"/>
          </p:cNvSpPr>
          <p:nvPr>
            <p:ph idx="1"/>
          </p:nvPr>
        </p:nvSpPr>
        <p:spPr>
          <a:xfrm>
            <a:off x="343672" y="1600200"/>
            <a:ext cx="7200128" cy="4511719"/>
          </a:xfrm>
        </p:spPr>
        <p:txBody>
          <a:bodyPr>
            <a:normAutofit/>
          </a:bodyPr>
          <a:lstStyle/>
          <a:p>
            <a:pPr marL="0" indent="0">
              <a:buNone/>
            </a:pPr>
            <a:r>
              <a:rPr lang="en-GB" sz="2800" dirty="0">
                <a:solidFill>
                  <a:schemeClr val="bg2"/>
                </a:solidFill>
              </a:rPr>
              <a:t>‘The meaning of compassion is to recognize the suffering of others and then take action to help. Compassion embodies a tangible expression of love for those who are suffering.’</a:t>
            </a:r>
          </a:p>
          <a:p>
            <a:pPr marL="0" indent="0">
              <a:buNone/>
            </a:pPr>
            <a:endParaRPr lang="en-GB" sz="2800" dirty="0">
              <a:solidFill>
                <a:schemeClr val="bg2"/>
              </a:solidFill>
            </a:endParaRPr>
          </a:p>
          <a:p>
            <a:pPr marL="0" indent="0">
              <a:buNone/>
            </a:pPr>
            <a:endParaRPr lang="en-GB" sz="2800" dirty="0">
              <a:solidFill>
                <a:schemeClr val="bg2"/>
              </a:solidFill>
            </a:endParaRPr>
          </a:p>
          <a:p>
            <a:pPr marL="0" indent="0">
              <a:buNone/>
            </a:pPr>
            <a:r>
              <a:rPr lang="en-GB" sz="2800" dirty="0">
                <a:solidFill>
                  <a:schemeClr val="bg2"/>
                </a:solidFill>
              </a:rPr>
              <a:t>‘The Lord is gracious and righteous;</a:t>
            </a:r>
          </a:p>
          <a:p>
            <a:pPr marL="0" indent="0">
              <a:buNone/>
            </a:pPr>
            <a:r>
              <a:rPr lang="en-GB" sz="2800" dirty="0">
                <a:solidFill>
                  <a:schemeClr val="bg2"/>
                </a:solidFill>
              </a:rPr>
              <a:t>    our God is full of compassion.’ —Psalm 116:5</a:t>
            </a:r>
          </a:p>
          <a:p>
            <a:pPr marL="0" indent="0">
              <a:buNone/>
            </a:pPr>
            <a:endParaRPr lang="en-GB" sz="2600" dirty="0">
              <a:solidFill>
                <a:schemeClr val="bg2"/>
              </a:solidFill>
            </a:endParaRPr>
          </a:p>
          <a:p>
            <a:pPr marL="0" indent="0">
              <a:buNone/>
            </a:pPr>
            <a:endParaRPr lang="en-GB" sz="2600" dirty="0">
              <a:solidFill>
                <a:schemeClr val="bg2"/>
              </a:solidFill>
            </a:endParaRPr>
          </a:p>
          <a:p>
            <a:pPr marL="0" indent="0">
              <a:buNone/>
            </a:pPr>
            <a:endParaRPr lang="en-GB" sz="2600" dirty="0">
              <a:solidFill>
                <a:schemeClr val="bg2"/>
              </a:solidFill>
            </a:endParaRPr>
          </a:p>
        </p:txBody>
      </p:sp>
      <p:pic>
        <p:nvPicPr>
          <p:cNvPr id="7" name="Picture 6">
            <a:extLst>
              <a:ext uri="{FF2B5EF4-FFF2-40B4-BE49-F238E27FC236}">
                <a16:creationId xmlns:a16="http://schemas.microsoft.com/office/drawing/2014/main" id="{9ABE1CD5-2240-44A2-813C-2300897882D7}"/>
              </a:ext>
            </a:extLst>
          </p:cNvPr>
          <p:cNvPicPr>
            <a:picLocks noChangeAspect="1"/>
          </p:cNvPicPr>
          <p:nvPr/>
        </p:nvPicPr>
        <p:blipFill rotWithShape="1">
          <a:blip r:embed="rId3"/>
          <a:srcRect l="120" t="-227" r="703" b="37"/>
          <a:stretch/>
        </p:blipFill>
        <p:spPr>
          <a:xfrm>
            <a:off x="7704667" y="1105502"/>
            <a:ext cx="3680006" cy="4646996"/>
          </a:xfrm>
          <a:prstGeom prst="rect">
            <a:avLst/>
          </a:prstGeom>
        </p:spPr>
      </p:pic>
      <p:sp>
        <p:nvSpPr>
          <p:cNvPr id="16" name="Slide Number Placeholder 5">
            <a:extLst>
              <a:ext uri="{FF2B5EF4-FFF2-40B4-BE49-F238E27FC236}">
                <a16:creationId xmlns:a16="http://schemas.microsoft.com/office/drawing/2014/main" id="{F99890E4-145E-4CE7-8B5B-3FBD57A829B0}"/>
              </a:ext>
            </a:extLst>
          </p:cNvPr>
          <p:cNvSpPr>
            <a:spLocks noGrp="1"/>
          </p:cNvSpPr>
          <p:nvPr>
            <p:ph type="sldNum" sz="quarter" idx="12"/>
          </p:nvPr>
        </p:nvSpPr>
        <p:spPr>
          <a:xfrm>
            <a:off x="10955383" y="6356350"/>
            <a:ext cx="398416" cy="365125"/>
          </a:xfrm>
        </p:spPr>
        <p:txBody>
          <a:bodyPr/>
          <a:lstStyle/>
          <a:p>
            <a:fld id="{6CCA5A4E-9384-7B4E-A945-D252AB071471}" type="slidenum">
              <a:rPr lang="en-GB" smtClean="0"/>
              <a:t>13</a:t>
            </a:fld>
            <a:endParaRPr lang="en-GB"/>
          </a:p>
        </p:txBody>
      </p:sp>
    </p:spTree>
    <p:extLst>
      <p:ext uri="{BB962C8B-B14F-4D97-AF65-F5344CB8AC3E}">
        <p14:creationId xmlns:p14="http://schemas.microsoft.com/office/powerpoint/2010/main" val="205287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944A0F-E470-47B3-B1CA-30A3EAB00B9F}"/>
              </a:ext>
            </a:extLst>
          </p:cNvPr>
          <p:cNvSpPr>
            <a:spLocks noGrp="1"/>
          </p:cNvSpPr>
          <p:nvPr>
            <p:ph type="title"/>
          </p:nvPr>
        </p:nvSpPr>
        <p:spPr/>
        <p:txBody>
          <a:bodyPr/>
          <a:lstStyle/>
          <a:p>
            <a:pPr algn="l"/>
            <a:r>
              <a:rPr lang="en-GB" dirty="0"/>
              <a:t>Compassion</a:t>
            </a:r>
          </a:p>
        </p:txBody>
      </p:sp>
      <p:sp>
        <p:nvSpPr>
          <p:cNvPr id="15" name="Content Placeholder 14">
            <a:extLst>
              <a:ext uri="{FF2B5EF4-FFF2-40B4-BE49-F238E27FC236}">
                <a16:creationId xmlns:a16="http://schemas.microsoft.com/office/drawing/2014/main" id="{BBFCC64C-A2D6-4F99-8711-20B0346CACB0}"/>
              </a:ext>
            </a:extLst>
          </p:cNvPr>
          <p:cNvSpPr>
            <a:spLocks noGrp="1"/>
          </p:cNvSpPr>
          <p:nvPr>
            <p:ph idx="1"/>
          </p:nvPr>
        </p:nvSpPr>
        <p:spPr>
          <a:xfrm>
            <a:off x="343672" y="1600200"/>
            <a:ext cx="7200128" cy="4511719"/>
          </a:xfrm>
        </p:spPr>
        <p:txBody>
          <a:bodyPr>
            <a:normAutofit/>
          </a:bodyPr>
          <a:lstStyle/>
          <a:p>
            <a:pPr marL="0" indent="0">
              <a:buNone/>
            </a:pPr>
            <a:r>
              <a:rPr lang="en-GB" sz="2600" dirty="0">
                <a:solidFill>
                  <a:schemeClr val="bg2"/>
                </a:solidFill>
              </a:rPr>
              <a:t>‘When Jesus landed and saw a large crowd, he had compassion on them, because they were like sheep without a shepherd. So he began teaching them many things.’ — Mark 6:34</a:t>
            </a:r>
          </a:p>
          <a:p>
            <a:pPr marL="0" indent="0">
              <a:buNone/>
            </a:pPr>
            <a:endParaRPr lang="en-GB" sz="2600" dirty="0">
              <a:solidFill>
                <a:schemeClr val="bg2"/>
              </a:solidFill>
            </a:endParaRPr>
          </a:p>
          <a:p>
            <a:pPr marL="0" indent="0">
              <a:buNone/>
            </a:pPr>
            <a:endParaRPr lang="en-GB" sz="2600" dirty="0">
              <a:solidFill>
                <a:schemeClr val="bg2"/>
              </a:solidFill>
            </a:endParaRPr>
          </a:p>
          <a:p>
            <a:pPr marL="0" indent="0">
              <a:buNone/>
            </a:pPr>
            <a:r>
              <a:rPr lang="en-GB" sz="2600" dirty="0">
                <a:solidFill>
                  <a:schemeClr val="bg2"/>
                </a:solidFill>
              </a:rPr>
              <a:t>‘Therefore, as God’s chosen people, holy and dearly loved, clothe yourselves with compassion, kindness, humility, gentleness and patience.’ — Colossians 3:12</a:t>
            </a:r>
          </a:p>
          <a:p>
            <a:pPr marL="0" indent="0">
              <a:buNone/>
            </a:pPr>
            <a:endParaRPr lang="en-GB" sz="2600" dirty="0">
              <a:solidFill>
                <a:schemeClr val="bg2"/>
              </a:solidFill>
            </a:endParaRPr>
          </a:p>
          <a:p>
            <a:pPr marL="0" indent="0">
              <a:buNone/>
            </a:pPr>
            <a:endParaRPr lang="en-GB" sz="2600" dirty="0">
              <a:solidFill>
                <a:schemeClr val="bg2"/>
              </a:solidFill>
            </a:endParaRPr>
          </a:p>
        </p:txBody>
      </p:sp>
      <p:pic>
        <p:nvPicPr>
          <p:cNvPr id="7" name="Picture 6">
            <a:extLst>
              <a:ext uri="{FF2B5EF4-FFF2-40B4-BE49-F238E27FC236}">
                <a16:creationId xmlns:a16="http://schemas.microsoft.com/office/drawing/2014/main" id="{9ABE1CD5-2240-44A2-813C-2300897882D7}"/>
              </a:ext>
            </a:extLst>
          </p:cNvPr>
          <p:cNvPicPr>
            <a:picLocks noChangeAspect="1"/>
          </p:cNvPicPr>
          <p:nvPr/>
        </p:nvPicPr>
        <p:blipFill rotWithShape="1">
          <a:blip r:embed="rId3"/>
          <a:srcRect l="120" t="-227" r="703" b="37"/>
          <a:stretch/>
        </p:blipFill>
        <p:spPr>
          <a:xfrm>
            <a:off x="7704667" y="1105502"/>
            <a:ext cx="3680006" cy="4646996"/>
          </a:xfrm>
          <a:prstGeom prst="rect">
            <a:avLst/>
          </a:prstGeom>
        </p:spPr>
      </p:pic>
      <p:sp>
        <p:nvSpPr>
          <p:cNvPr id="5" name="Slide Number Placeholder 5">
            <a:extLst>
              <a:ext uri="{FF2B5EF4-FFF2-40B4-BE49-F238E27FC236}">
                <a16:creationId xmlns:a16="http://schemas.microsoft.com/office/drawing/2014/main" id="{5ED1840B-95F8-4037-AA26-D88BA2D9EFF5}"/>
              </a:ext>
            </a:extLst>
          </p:cNvPr>
          <p:cNvSpPr>
            <a:spLocks noGrp="1"/>
          </p:cNvSpPr>
          <p:nvPr>
            <p:ph type="sldNum" sz="quarter" idx="12"/>
          </p:nvPr>
        </p:nvSpPr>
        <p:spPr>
          <a:xfrm>
            <a:off x="10955383" y="6356350"/>
            <a:ext cx="398416" cy="365125"/>
          </a:xfrm>
        </p:spPr>
        <p:txBody>
          <a:bodyPr/>
          <a:lstStyle/>
          <a:p>
            <a:fld id="{6CCA5A4E-9384-7B4E-A945-D252AB071471}" type="slidenum">
              <a:rPr lang="en-GB" smtClean="0"/>
              <a:t>14</a:t>
            </a:fld>
            <a:endParaRPr lang="en-GB"/>
          </a:p>
        </p:txBody>
      </p:sp>
    </p:spTree>
    <p:extLst>
      <p:ext uri="{BB962C8B-B14F-4D97-AF65-F5344CB8AC3E}">
        <p14:creationId xmlns:p14="http://schemas.microsoft.com/office/powerpoint/2010/main" val="3194627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944A0F-E470-47B3-B1CA-30A3EAB00B9F}"/>
              </a:ext>
            </a:extLst>
          </p:cNvPr>
          <p:cNvSpPr>
            <a:spLocks noGrp="1"/>
          </p:cNvSpPr>
          <p:nvPr>
            <p:ph type="title"/>
          </p:nvPr>
        </p:nvSpPr>
        <p:spPr/>
        <p:txBody>
          <a:bodyPr/>
          <a:lstStyle/>
          <a:p>
            <a:pPr algn="l"/>
            <a:r>
              <a:rPr lang="en-GB" dirty="0"/>
              <a:t>dignity</a:t>
            </a:r>
          </a:p>
        </p:txBody>
      </p:sp>
      <p:sp>
        <p:nvSpPr>
          <p:cNvPr id="15" name="Content Placeholder 14">
            <a:extLst>
              <a:ext uri="{FF2B5EF4-FFF2-40B4-BE49-F238E27FC236}">
                <a16:creationId xmlns:a16="http://schemas.microsoft.com/office/drawing/2014/main" id="{BBFCC64C-A2D6-4F99-8711-20B0346CACB0}"/>
              </a:ext>
            </a:extLst>
          </p:cNvPr>
          <p:cNvSpPr>
            <a:spLocks noGrp="1"/>
          </p:cNvSpPr>
          <p:nvPr>
            <p:ph idx="1"/>
          </p:nvPr>
        </p:nvSpPr>
        <p:spPr>
          <a:xfrm>
            <a:off x="343672" y="1600200"/>
            <a:ext cx="6397608" cy="4511719"/>
          </a:xfrm>
        </p:spPr>
        <p:txBody>
          <a:bodyPr>
            <a:normAutofit/>
          </a:bodyPr>
          <a:lstStyle/>
          <a:p>
            <a:pPr marL="0" indent="0">
              <a:buNone/>
            </a:pPr>
            <a:r>
              <a:rPr lang="en-GB" sz="2800" dirty="0">
                <a:solidFill>
                  <a:schemeClr val="bg2"/>
                </a:solidFill>
              </a:rPr>
              <a:t>‘In virtue simply of our shared humanity, we must surely respect and honour one another. Each individual has a value that can never be lost and must never be ignored.’ — Cardinal Basil Hume</a:t>
            </a:r>
          </a:p>
          <a:p>
            <a:pPr marL="0" indent="0">
              <a:buNone/>
            </a:pPr>
            <a:endParaRPr lang="en-GB" sz="2800" dirty="0">
              <a:solidFill>
                <a:schemeClr val="bg2"/>
              </a:solidFill>
            </a:endParaRPr>
          </a:p>
          <a:p>
            <a:pPr marL="0" indent="0">
              <a:buNone/>
            </a:pPr>
            <a:r>
              <a:rPr lang="en-GB" sz="2800" dirty="0">
                <a:solidFill>
                  <a:schemeClr val="bg2"/>
                </a:solidFill>
              </a:rPr>
              <a:t>‘So God created humankind in his image, in the image of God he created them’</a:t>
            </a:r>
          </a:p>
          <a:p>
            <a:pPr marL="0" indent="0">
              <a:buNone/>
            </a:pPr>
            <a:r>
              <a:rPr lang="en-GB" sz="2800" dirty="0">
                <a:solidFill>
                  <a:schemeClr val="bg2"/>
                </a:solidFill>
              </a:rPr>
              <a:t>—Genesis 1:26-27</a:t>
            </a:r>
          </a:p>
          <a:p>
            <a:pPr marL="0" indent="0">
              <a:buNone/>
            </a:pPr>
            <a:endParaRPr lang="en-GB" sz="2600" dirty="0">
              <a:solidFill>
                <a:schemeClr val="bg2"/>
              </a:solidFill>
            </a:endParaRPr>
          </a:p>
          <a:p>
            <a:pPr marL="0" indent="0">
              <a:buNone/>
            </a:pPr>
            <a:endParaRPr lang="en-GB" sz="2600" dirty="0">
              <a:solidFill>
                <a:schemeClr val="bg2"/>
              </a:solidFill>
            </a:endParaRPr>
          </a:p>
          <a:p>
            <a:pPr marL="0" indent="0">
              <a:buNone/>
            </a:pPr>
            <a:endParaRPr lang="en-GB" sz="2600" dirty="0">
              <a:solidFill>
                <a:schemeClr val="bg2"/>
              </a:solidFill>
            </a:endParaRPr>
          </a:p>
        </p:txBody>
      </p:sp>
      <p:pic>
        <p:nvPicPr>
          <p:cNvPr id="5" name="Picture 4" descr="A yellow flower&#10;&#10;Description automatically generated">
            <a:extLst>
              <a:ext uri="{FF2B5EF4-FFF2-40B4-BE49-F238E27FC236}">
                <a16:creationId xmlns:a16="http://schemas.microsoft.com/office/drawing/2014/main" id="{388229C9-B556-4D51-8BC6-F08D6AE102C0}"/>
              </a:ext>
            </a:extLst>
          </p:cNvPr>
          <p:cNvPicPr>
            <a:picLocks noChangeAspect="1"/>
          </p:cNvPicPr>
          <p:nvPr/>
        </p:nvPicPr>
        <p:blipFill rotWithShape="1">
          <a:blip r:embed="rId3"/>
          <a:srcRect l="165" t="8569" r="9336" b="-665"/>
          <a:stretch/>
        </p:blipFill>
        <p:spPr>
          <a:xfrm>
            <a:off x="6941910" y="1119119"/>
            <a:ext cx="4714498" cy="4271029"/>
          </a:xfrm>
          <a:prstGeom prst="rect">
            <a:avLst/>
          </a:prstGeom>
        </p:spPr>
      </p:pic>
      <p:sp>
        <p:nvSpPr>
          <p:cNvPr id="6" name="Slide Number Placeholder 5">
            <a:extLst>
              <a:ext uri="{FF2B5EF4-FFF2-40B4-BE49-F238E27FC236}">
                <a16:creationId xmlns:a16="http://schemas.microsoft.com/office/drawing/2014/main" id="{BA1ACFE3-AAE0-406D-ABC6-4A4DE7C771AD}"/>
              </a:ext>
            </a:extLst>
          </p:cNvPr>
          <p:cNvSpPr>
            <a:spLocks noGrp="1"/>
          </p:cNvSpPr>
          <p:nvPr>
            <p:ph type="sldNum" sz="quarter" idx="12"/>
          </p:nvPr>
        </p:nvSpPr>
        <p:spPr>
          <a:xfrm>
            <a:off x="10955383" y="6356350"/>
            <a:ext cx="398416" cy="365125"/>
          </a:xfrm>
        </p:spPr>
        <p:txBody>
          <a:bodyPr/>
          <a:lstStyle/>
          <a:p>
            <a:fld id="{6CCA5A4E-9384-7B4E-A945-D252AB071471}" type="slidenum">
              <a:rPr lang="en-GB" smtClean="0"/>
              <a:t>15</a:t>
            </a:fld>
            <a:endParaRPr lang="en-GB"/>
          </a:p>
        </p:txBody>
      </p:sp>
    </p:spTree>
    <p:extLst>
      <p:ext uri="{BB962C8B-B14F-4D97-AF65-F5344CB8AC3E}">
        <p14:creationId xmlns:p14="http://schemas.microsoft.com/office/powerpoint/2010/main" val="4238698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944A0F-E470-47B3-B1CA-30A3EAB00B9F}"/>
              </a:ext>
            </a:extLst>
          </p:cNvPr>
          <p:cNvSpPr>
            <a:spLocks noGrp="1"/>
          </p:cNvSpPr>
          <p:nvPr>
            <p:ph type="title"/>
          </p:nvPr>
        </p:nvSpPr>
        <p:spPr/>
        <p:txBody>
          <a:bodyPr/>
          <a:lstStyle/>
          <a:p>
            <a:pPr algn="l"/>
            <a:r>
              <a:rPr lang="en-GB" dirty="0"/>
              <a:t>dignity</a:t>
            </a:r>
          </a:p>
        </p:txBody>
      </p:sp>
      <p:sp>
        <p:nvSpPr>
          <p:cNvPr id="15" name="Content Placeholder 14">
            <a:extLst>
              <a:ext uri="{FF2B5EF4-FFF2-40B4-BE49-F238E27FC236}">
                <a16:creationId xmlns:a16="http://schemas.microsoft.com/office/drawing/2014/main" id="{BBFCC64C-A2D6-4F99-8711-20B0346CACB0}"/>
              </a:ext>
            </a:extLst>
          </p:cNvPr>
          <p:cNvSpPr>
            <a:spLocks noGrp="1"/>
          </p:cNvSpPr>
          <p:nvPr>
            <p:ph idx="1"/>
          </p:nvPr>
        </p:nvSpPr>
        <p:spPr>
          <a:xfrm>
            <a:off x="343672" y="1600200"/>
            <a:ext cx="6397608" cy="4511719"/>
          </a:xfrm>
        </p:spPr>
        <p:txBody>
          <a:bodyPr>
            <a:normAutofit/>
          </a:bodyPr>
          <a:lstStyle/>
          <a:p>
            <a:pPr marL="0" indent="0">
              <a:buNone/>
            </a:pPr>
            <a:r>
              <a:rPr lang="en-GB" sz="2800" dirty="0">
                <a:solidFill>
                  <a:schemeClr val="bg2"/>
                </a:solidFill>
              </a:rPr>
              <a:t>‘Just as you did it to one of the least of these who are members of my family, you did it to me.’ — Matthew 25:40</a:t>
            </a:r>
          </a:p>
          <a:p>
            <a:pPr marL="0" indent="0">
              <a:buNone/>
            </a:pPr>
            <a:endParaRPr lang="en-GB" sz="2600" dirty="0">
              <a:solidFill>
                <a:schemeClr val="bg2"/>
              </a:solidFill>
            </a:endParaRPr>
          </a:p>
          <a:p>
            <a:pPr marL="0" indent="0">
              <a:buNone/>
            </a:pPr>
            <a:endParaRPr lang="en-GB" sz="2600" dirty="0">
              <a:solidFill>
                <a:schemeClr val="bg2"/>
              </a:solidFill>
            </a:endParaRPr>
          </a:p>
        </p:txBody>
      </p:sp>
      <p:pic>
        <p:nvPicPr>
          <p:cNvPr id="5" name="Picture 4" descr="A yellow flower&#10;&#10;Description automatically generated">
            <a:extLst>
              <a:ext uri="{FF2B5EF4-FFF2-40B4-BE49-F238E27FC236}">
                <a16:creationId xmlns:a16="http://schemas.microsoft.com/office/drawing/2014/main" id="{388229C9-B556-4D51-8BC6-F08D6AE102C0}"/>
              </a:ext>
            </a:extLst>
          </p:cNvPr>
          <p:cNvPicPr>
            <a:picLocks noChangeAspect="1"/>
          </p:cNvPicPr>
          <p:nvPr/>
        </p:nvPicPr>
        <p:blipFill rotWithShape="1">
          <a:blip r:embed="rId3"/>
          <a:srcRect l="165" t="8569" r="9336" b="-665"/>
          <a:stretch/>
        </p:blipFill>
        <p:spPr>
          <a:xfrm>
            <a:off x="6941910" y="1119119"/>
            <a:ext cx="4714498" cy="4271029"/>
          </a:xfrm>
          <a:prstGeom prst="rect">
            <a:avLst/>
          </a:prstGeom>
        </p:spPr>
      </p:pic>
      <p:sp>
        <p:nvSpPr>
          <p:cNvPr id="6" name="Slide Number Placeholder 5">
            <a:extLst>
              <a:ext uri="{FF2B5EF4-FFF2-40B4-BE49-F238E27FC236}">
                <a16:creationId xmlns:a16="http://schemas.microsoft.com/office/drawing/2014/main" id="{F5054B19-C807-45B5-BB1B-06A786D7F97B}"/>
              </a:ext>
            </a:extLst>
          </p:cNvPr>
          <p:cNvSpPr>
            <a:spLocks noGrp="1"/>
          </p:cNvSpPr>
          <p:nvPr>
            <p:ph type="sldNum" sz="quarter" idx="12"/>
          </p:nvPr>
        </p:nvSpPr>
        <p:spPr>
          <a:xfrm>
            <a:off x="10955383" y="6356350"/>
            <a:ext cx="398416" cy="365125"/>
          </a:xfrm>
        </p:spPr>
        <p:txBody>
          <a:bodyPr/>
          <a:lstStyle/>
          <a:p>
            <a:fld id="{6CCA5A4E-9384-7B4E-A945-D252AB071471}" type="slidenum">
              <a:rPr lang="en-GB" smtClean="0"/>
              <a:t>16</a:t>
            </a:fld>
            <a:endParaRPr lang="en-GB"/>
          </a:p>
        </p:txBody>
      </p:sp>
    </p:spTree>
    <p:extLst>
      <p:ext uri="{BB962C8B-B14F-4D97-AF65-F5344CB8AC3E}">
        <p14:creationId xmlns:p14="http://schemas.microsoft.com/office/powerpoint/2010/main" val="4051085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87283A2-A3CB-1C4C-8079-3103B69A7206}"/>
              </a:ext>
            </a:extLst>
          </p:cNvPr>
          <p:cNvPicPr>
            <a:picLocks noGrp="1" noChangeAspect="1"/>
          </p:cNvPicPr>
          <p:nvPr>
            <p:ph type="pic" sz="quarter" idx="12"/>
          </p:nvPr>
        </p:nvPicPr>
        <p:blipFill>
          <a:blip r:embed="rId3" cstate="screen">
            <a:alphaModFix amt="20000"/>
            <a:extLst>
              <a:ext uri="{28A0092B-C50C-407E-A947-70E740481C1C}">
                <a14:useLocalDpi xmlns:a14="http://schemas.microsoft.com/office/drawing/2010/main"/>
              </a:ext>
            </a:extLst>
          </a:blip>
          <a:srcRect/>
          <a:stretch>
            <a:fillRect/>
          </a:stretch>
        </p:blipFill>
        <p:spPr/>
      </p:pic>
      <p:pic>
        <p:nvPicPr>
          <p:cNvPr id="10" name="Picture Placeholder 9">
            <a:extLst>
              <a:ext uri="{FF2B5EF4-FFF2-40B4-BE49-F238E27FC236}">
                <a16:creationId xmlns:a16="http://schemas.microsoft.com/office/drawing/2014/main" id="{4ACC2BDD-A651-F849-85AA-76078C9F4B8A}"/>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p:pic>
      <p:sp>
        <p:nvSpPr>
          <p:cNvPr id="3" name="Subtitle 2">
            <a:extLst>
              <a:ext uri="{FF2B5EF4-FFF2-40B4-BE49-F238E27FC236}">
                <a16:creationId xmlns:a16="http://schemas.microsoft.com/office/drawing/2014/main" id="{3D80A727-BD78-7E42-87E8-50B8B8C9FB92}"/>
              </a:ext>
            </a:extLst>
          </p:cNvPr>
          <p:cNvSpPr>
            <a:spLocks noGrp="1"/>
          </p:cNvSpPr>
          <p:nvPr>
            <p:ph type="subTitle" idx="1"/>
          </p:nvPr>
        </p:nvSpPr>
        <p:spPr>
          <a:xfrm>
            <a:off x="903642" y="1685925"/>
            <a:ext cx="5192357" cy="3085772"/>
          </a:xfrm>
        </p:spPr>
        <p:txBody>
          <a:bodyPr>
            <a:normAutofit fontScale="92500"/>
          </a:bodyPr>
          <a:lstStyle/>
          <a:p>
            <a:pPr>
              <a:lnSpc>
                <a:spcPct val="100000"/>
              </a:lnSpc>
            </a:pPr>
            <a:r>
              <a:rPr lang="en-GB" sz="2800" dirty="0"/>
              <a:t>“I sat in the car park for about ten minutes getting the courage to go in, but the welcome that I got was just phenomenal. I felt so at ease. </a:t>
            </a:r>
            <a:br>
              <a:rPr lang="en-GB" sz="2800" dirty="0"/>
            </a:br>
            <a:r>
              <a:rPr lang="en-GB" sz="2800" dirty="0"/>
              <a:t>I left the food bank with my bags of food and felt very overwhelmed. </a:t>
            </a:r>
            <a:br>
              <a:rPr lang="en-GB" sz="2800" dirty="0"/>
            </a:br>
            <a:r>
              <a:rPr lang="en-GB" sz="2800" dirty="0"/>
              <a:t>I was so glad I had come.” </a:t>
            </a:r>
          </a:p>
        </p:txBody>
      </p:sp>
      <p:sp>
        <p:nvSpPr>
          <p:cNvPr id="6" name="Content Placeholder 5">
            <a:extLst>
              <a:ext uri="{FF2B5EF4-FFF2-40B4-BE49-F238E27FC236}">
                <a16:creationId xmlns:a16="http://schemas.microsoft.com/office/drawing/2014/main" id="{5679278F-5114-744C-88EE-4B9470375492}"/>
              </a:ext>
            </a:extLst>
          </p:cNvPr>
          <p:cNvSpPr>
            <a:spLocks noGrp="1"/>
          </p:cNvSpPr>
          <p:nvPr>
            <p:ph sz="quarter" idx="13"/>
          </p:nvPr>
        </p:nvSpPr>
        <p:spPr/>
        <p:txBody>
          <a:bodyPr/>
          <a:lstStyle/>
          <a:p>
            <a:r>
              <a:rPr lang="en-GB" b="1" dirty="0">
                <a:solidFill>
                  <a:srgbClr val="424242"/>
                </a:solidFill>
              </a:rPr>
              <a:t>Donna</a:t>
            </a:r>
          </a:p>
        </p:txBody>
      </p:sp>
    </p:spTree>
    <p:extLst>
      <p:ext uri="{BB962C8B-B14F-4D97-AF65-F5344CB8AC3E}">
        <p14:creationId xmlns:p14="http://schemas.microsoft.com/office/powerpoint/2010/main" val="16510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944A0F-E470-47B3-B1CA-30A3EAB00B9F}"/>
              </a:ext>
            </a:extLst>
          </p:cNvPr>
          <p:cNvSpPr>
            <a:spLocks noGrp="1"/>
          </p:cNvSpPr>
          <p:nvPr>
            <p:ph type="title"/>
          </p:nvPr>
        </p:nvSpPr>
        <p:spPr/>
        <p:txBody>
          <a:bodyPr/>
          <a:lstStyle/>
          <a:p>
            <a:pPr algn="l"/>
            <a:r>
              <a:rPr lang="en-GB" dirty="0"/>
              <a:t>Justice</a:t>
            </a:r>
          </a:p>
        </p:txBody>
      </p:sp>
      <p:sp>
        <p:nvSpPr>
          <p:cNvPr id="15" name="Content Placeholder 14">
            <a:extLst>
              <a:ext uri="{FF2B5EF4-FFF2-40B4-BE49-F238E27FC236}">
                <a16:creationId xmlns:a16="http://schemas.microsoft.com/office/drawing/2014/main" id="{BBFCC64C-A2D6-4F99-8711-20B0346CACB0}"/>
              </a:ext>
            </a:extLst>
          </p:cNvPr>
          <p:cNvSpPr>
            <a:spLocks noGrp="1"/>
          </p:cNvSpPr>
          <p:nvPr>
            <p:ph idx="1"/>
          </p:nvPr>
        </p:nvSpPr>
        <p:spPr>
          <a:xfrm>
            <a:off x="343672" y="1600200"/>
            <a:ext cx="6397608" cy="4511719"/>
          </a:xfrm>
        </p:spPr>
        <p:txBody>
          <a:bodyPr>
            <a:normAutofit/>
          </a:bodyPr>
          <a:lstStyle/>
          <a:p>
            <a:pPr marL="0" indent="0">
              <a:buNone/>
            </a:pPr>
            <a:r>
              <a:rPr lang="en-GB" sz="2800" dirty="0">
                <a:solidFill>
                  <a:schemeClr val="bg2"/>
                </a:solidFill>
              </a:rPr>
              <a:t>‘Is not this the kind of fasting I have chosen: to loose the chains of injustice and untie the cords of the yoke, to set the oppressed free and break every yoke?’ – Isaiah 58:6</a:t>
            </a:r>
          </a:p>
          <a:p>
            <a:pPr marL="0" indent="0">
              <a:buNone/>
            </a:pPr>
            <a:endParaRPr lang="en-GB" sz="2800" dirty="0">
              <a:solidFill>
                <a:schemeClr val="bg2"/>
              </a:solidFill>
            </a:endParaRPr>
          </a:p>
          <a:p>
            <a:pPr marL="0" indent="0">
              <a:buNone/>
            </a:pPr>
            <a:r>
              <a:rPr lang="en-GB" sz="2800" dirty="0">
                <a:solidFill>
                  <a:schemeClr val="bg2"/>
                </a:solidFill>
              </a:rPr>
              <a:t>‘The hope of the poor will not perish for ever.’ – Psalm 9:19</a:t>
            </a:r>
            <a:endParaRPr lang="en-GB" sz="2600" dirty="0">
              <a:solidFill>
                <a:schemeClr val="bg2"/>
              </a:solidFill>
            </a:endParaRPr>
          </a:p>
          <a:p>
            <a:pPr marL="0" indent="0">
              <a:buNone/>
            </a:pPr>
            <a:endParaRPr lang="en-GB" sz="2600" dirty="0">
              <a:solidFill>
                <a:schemeClr val="bg2"/>
              </a:solidFill>
            </a:endParaRPr>
          </a:p>
          <a:p>
            <a:pPr marL="0" indent="0">
              <a:buNone/>
            </a:pPr>
            <a:endParaRPr lang="en-GB" sz="2600" dirty="0">
              <a:solidFill>
                <a:schemeClr val="bg2"/>
              </a:solidFill>
            </a:endParaRPr>
          </a:p>
        </p:txBody>
      </p:sp>
      <p:pic>
        <p:nvPicPr>
          <p:cNvPr id="7" name="Picture 6">
            <a:extLst>
              <a:ext uri="{FF2B5EF4-FFF2-40B4-BE49-F238E27FC236}">
                <a16:creationId xmlns:a16="http://schemas.microsoft.com/office/drawing/2014/main" id="{E83CDCE9-8EDB-4A1E-B6F4-7396E9ACD470}"/>
              </a:ext>
            </a:extLst>
          </p:cNvPr>
          <p:cNvPicPr>
            <a:picLocks noChangeAspect="1"/>
          </p:cNvPicPr>
          <p:nvPr/>
        </p:nvPicPr>
        <p:blipFill rotWithShape="1">
          <a:blip r:embed="rId3"/>
          <a:srcRect l="20865" r="8194" b="8662"/>
          <a:stretch/>
        </p:blipFill>
        <p:spPr>
          <a:xfrm>
            <a:off x="7171786" y="1594896"/>
            <a:ext cx="4260301" cy="3668207"/>
          </a:xfrm>
          <a:prstGeom prst="rect">
            <a:avLst/>
          </a:prstGeom>
        </p:spPr>
      </p:pic>
      <p:sp>
        <p:nvSpPr>
          <p:cNvPr id="8" name="Slide Number Placeholder 5">
            <a:extLst>
              <a:ext uri="{FF2B5EF4-FFF2-40B4-BE49-F238E27FC236}">
                <a16:creationId xmlns:a16="http://schemas.microsoft.com/office/drawing/2014/main" id="{4CAD7D16-6658-449F-80D1-9D596111E14B}"/>
              </a:ext>
            </a:extLst>
          </p:cNvPr>
          <p:cNvSpPr>
            <a:spLocks noGrp="1"/>
          </p:cNvSpPr>
          <p:nvPr>
            <p:ph type="sldNum" sz="quarter" idx="12"/>
          </p:nvPr>
        </p:nvSpPr>
        <p:spPr>
          <a:xfrm>
            <a:off x="10955383" y="6356350"/>
            <a:ext cx="398416" cy="365125"/>
          </a:xfrm>
        </p:spPr>
        <p:txBody>
          <a:bodyPr/>
          <a:lstStyle/>
          <a:p>
            <a:fld id="{6CCA5A4E-9384-7B4E-A945-D252AB071471}" type="slidenum">
              <a:rPr lang="en-GB" smtClean="0"/>
              <a:t>18</a:t>
            </a:fld>
            <a:endParaRPr lang="en-GB"/>
          </a:p>
        </p:txBody>
      </p:sp>
    </p:spTree>
    <p:extLst>
      <p:ext uri="{BB962C8B-B14F-4D97-AF65-F5344CB8AC3E}">
        <p14:creationId xmlns:p14="http://schemas.microsoft.com/office/powerpoint/2010/main" val="2133451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6944A0F-E470-47B3-B1CA-30A3EAB00B9F}"/>
              </a:ext>
            </a:extLst>
          </p:cNvPr>
          <p:cNvSpPr>
            <a:spLocks noGrp="1"/>
          </p:cNvSpPr>
          <p:nvPr>
            <p:ph type="title"/>
          </p:nvPr>
        </p:nvSpPr>
        <p:spPr/>
        <p:txBody>
          <a:bodyPr/>
          <a:lstStyle/>
          <a:p>
            <a:pPr algn="l"/>
            <a:r>
              <a:rPr lang="en-GB" dirty="0"/>
              <a:t>Community</a:t>
            </a:r>
          </a:p>
        </p:txBody>
      </p:sp>
      <p:sp>
        <p:nvSpPr>
          <p:cNvPr id="15" name="Content Placeholder 14">
            <a:extLst>
              <a:ext uri="{FF2B5EF4-FFF2-40B4-BE49-F238E27FC236}">
                <a16:creationId xmlns:a16="http://schemas.microsoft.com/office/drawing/2014/main" id="{BBFCC64C-A2D6-4F99-8711-20B0346CACB0}"/>
              </a:ext>
            </a:extLst>
          </p:cNvPr>
          <p:cNvSpPr>
            <a:spLocks noGrp="1"/>
          </p:cNvSpPr>
          <p:nvPr>
            <p:ph idx="1"/>
          </p:nvPr>
        </p:nvSpPr>
        <p:spPr>
          <a:xfrm>
            <a:off x="343672" y="1600200"/>
            <a:ext cx="6397608" cy="4511719"/>
          </a:xfrm>
        </p:spPr>
        <p:txBody>
          <a:bodyPr>
            <a:normAutofit lnSpcReduction="10000"/>
          </a:bodyPr>
          <a:lstStyle/>
          <a:p>
            <a:pPr marL="0" indent="0">
              <a:buNone/>
            </a:pPr>
            <a:r>
              <a:rPr lang="en-GB" sz="2800" dirty="0">
                <a:solidFill>
                  <a:schemeClr val="bg2"/>
                </a:solidFill>
              </a:rPr>
              <a:t>‘True relationship implies helping others to discover who they truly are, respected and loved in their deepest person and called to rise up as they are to find their place in the world or in the Church’ – Jean Vanier</a:t>
            </a:r>
          </a:p>
          <a:p>
            <a:pPr marL="0" indent="0">
              <a:buNone/>
            </a:pPr>
            <a:endParaRPr lang="en-GB" sz="2800" dirty="0">
              <a:solidFill>
                <a:schemeClr val="bg2"/>
              </a:solidFill>
            </a:endParaRPr>
          </a:p>
          <a:p>
            <a:pPr marL="0" indent="0">
              <a:buNone/>
            </a:pPr>
            <a:r>
              <a:rPr lang="en-GB" sz="2800" dirty="0">
                <a:solidFill>
                  <a:schemeClr val="bg2"/>
                </a:solidFill>
              </a:rPr>
              <a:t>‘A new command I give you: Love one another. As I have loved you, so you must love one another. By this everyone will know that you are my disciples, if you love one another.’ – John 13:34-35 </a:t>
            </a:r>
          </a:p>
          <a:p>
            <a:pPr marL="0" indent="0">
              <a:buNone/>
            </a:pPr>
            <a:endParaRPr lang="en-GB" sz="2800" dirty="0">
              <a:solidFill>
                <a:schemeClr val="bg2"/>
              </a:solidFill>
            </a:endParaRPr>
          </a:p>
          <a:p>
            <a:pPr marL="0" indent="0">
              <a:buNone/>
            </a:pPr>
            <a:endParaRPr lang="en-GB" sz="2800" dirty="0">
              <a:solidFill>
                <a:schemeClr val="bg2"/>
              </a:solidFill>
            </a:endParaRPr>
          </a:p>
          <a:p>
            <a:pPr marL="0" indent="0">
              <a:buNone/>
            </a:pPr>
            <a:endParaRPr lang="en-GB" sz="2800" dirty="0">
              <a:solidFill>
                <a:schemeClr val="bg2"/>
              </a:solidFill>
            </a:endParaRPr>
          </a:p>
          <a:p>
            <a:pPr marL="0" indent="0">
              <a:buNone/>
            </a:pPr>
            <a:endParaRPr lang="en-GB" sz="2600" dirty="0">
              <a:solidFill>
                <a:schemeClr val="bg2"/>
              </a:solidFill>
            </a:endParaRPr>
          </a:p>
          <a:p>
            <a:pPr marL="0" indent="0">
              <a:buNone/>
            </a:pPr>
            <a:endParaRPr lang="en-GB" sz="2600" dirty="0">
              <a:solidFill>
                <a:schemeClr val="bg2"/>
              </a:solidFill>
            </a:endParaRPr>
          </a:p>
          <a:p>
            <a:pPr marL="0" indent="0">
              <a:buNone/>
            </a:pPr>
            <a:endParaRPr lang="en-GB" sz="2600" dirty="0">
              <a:solidFill>
                <a:schemeClr val="bg2"/>
              </a:solidFill>
            </a:endParaRPr>
          </a:p>
        </p:txBody>
      </p:sp>
      <p:pic>
        <p:nvPicPr>
          <p:cNvPr id="6" name="Picture 2" descr="https://www.asianchristianart.org/Images/Home%20Slider/god%20carry.jpg">
            <a:extLst>
              <a:ext uri="{FF2B5EF4-FFF2-40B4-BE49-F238E27FC236}">
                <a16:creationId xmlns:a16="http://schemas.microsoft.com/office/drawing/2014/main" id="{E0BAA6A8-708A-499F-998A-62D535E9A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02" r="29434"/>
          <a:stretch/>
        </p:blipFill>
        <p:spPr bwMode="auto">
          <a:xfrm>
            <a:off x="7452378" y="1600199"/>
            <a:ext cx="4316814" cy="3716867"/>
          </a:xfrm>
          <a:prstGeom prst="rect">
            <a:avLst/>
          </a:prstGeom>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31568DD6-18CE-4692-999C-C9AD710A6F04}"/>
              </a:ext>
            </a:extLst>
          </p:cNvPr>
          <p:cNvSpPr>
            <a:spLocks noGrp="1"/>
          </p:cNvSpPr>
          <p:nvPr>
            <p:ph type="sldNum" sz="quarter" idx="12"/>
          </p:nvPr>
        </p:nvSpPr>
        <p:spPr>
          <a:xfrm>
            <a:off x="10955383" y="6356350"/>
            <a:ext cx="398416" cy="365125"/>
          </a:xfrm>
        </p:spPr>
        <p:txBody>
          <a:bodyPr/>
          <a:lstStyle/>
          <a:p>
            <a:fld id="{6CCA5A4E-9384-7B4E-A945-D252AB071471}" type="slidenum">
              <a:rPr lang="en-GB" smtClean="0"/>
              <a:t>19</a:t>
            </a:fld>
            <a:endParaRPr lang="en-GB"/>
          </a:p>
        </p:txBody>
      </p:sp>
    </p:spTree>
    <p:extLst>
      <p:ext uri="{BB962C8B-B14F-4D97-AF65-F5344CB8AC3E}">
        <p14:creationId xmlns:p14="http://schemas.microsoft.com/office/powerpoint/2010/main" val="3789161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3D39-BA74-B24C-BFB6-79A2F99A4649}"/>
              </a:ext>
            </a:extLst>
          </p:cNvPr>
          <p:cNvSpPr>
            <a:spLocks noGrp="1"/>
          </p:cNvSpPr>
          <p:nvPr>
            <p:ph type="title"/>
          </p:nvPr>
        </p:nvSpPr>
        <p:spPr>
          <a:xfrm>
            <a:off x="334962" y="549275"/>
            <a:ext cx="5761038" cy="2303107"/>
          </a:xfrm>
        </p:spPr>
        <p:txBody>
          <a:bodyPr/>
          <a:lstStyle/>
          <a:p>
            <a:r>
              <a:rPr lang="en-GB" dirty="0"/>
              <a:t>Together we can create a future without the need for food banks</a:t>
            </a:r>
          </a:p>
        </p:txBody>
      </p:sp>
      <p:sp>
        <p:nvSpPr>
          <p:cNvPr id="3" name="Content Placeholder 2">
            <a:extLst>
              <a:ext uri="{FF2B5EF4-FFF2-40B4-BE49-F238E27FC236}">
                <a16:creationId xmlns:a16="http://schemas.microsoft.com/office/drawing/2014/main" id="{0C7A6D70-4E12-044B-9AD7-D68208EDA07B}"/>
              </a:ext>
            </a:extLst>
          </p:cNvPr>
          <p:cNvSpPr>
            <a:spLocks noGrp="1"/>
          </p:cNvSpPr>
          <p:nvPr>
            <p:ph idx="1"/>
          </p:nvPr>
        </p:nvSpPr>
        <p:spPr>
          <a:xfrm>
            <a:off x="334962" y="3070745"/>
            <a:ext cx="5761038" cy="3041173"/>
          </a:xfrm>
        </p:spPr>
        <p:txBody>
          <a:bodyPr>
            <a:normAutofit/>
          </a:bodyPr>
          <a:lstStyle/>
          <a:p>
            <a:pPr marL="0" indent="0">
              <a:buNone/>
            </a:pPr>
            <a:r>
              <a:rPr lang="en-GB" sz="2400" dirty="0">
                <a:solidFill>
                  <a:srgbClr val="424242"/>
                </a:solidFill>
                <a:latin typeface="+mj-lt"/>
              </a:rPr>
              <a:t>We support a nationwide network of food banks and together we provide emergency food and support to people locked in poverty, and campaign for change to end the need for food banks in the UK.</a:t>
            </a:r>
          </a:p>
        </p:txBody>
      </p:sp>
      <p:sp>
        <p:nvSpPr>
          <p:cNvPr id="6" name="Slide Number Placeholder 5">
            <a:extLst>
              <a:ext uri="{FF2B5EF4-FFF2-40B4-BE49-F238E27FC236}">
                <a16:creationId xmlns:a16="http://schemas.microsoft.com/office/drawing/2014/main" id="{ADDBE04F-E4C4-C746-914E-2FAB03BB0F6C}"/>
              </a:ext>
            </a:extLst>
          </p:cNvPr>
          <p:cNvSpPr>
            <a:spLocks noGrp="1"/>
          </p:cNvSpPr>
          <p:nvPr>
            <p:ph type="sldNum" sz="quarter" idx="12"/>
          </p:nvPr>
        </p:nvSpPr>
        <p:spPr/>
        <p:txBody>
          <a:bodyPr/>
          <a:lstStyle/>
          <a:p>
            <a:fld id="{6CCA5A4E-9384-7B4E-A945-D252AB071471}" type="slidenum">
              <a:rPr lang="en-GB" smtClean="0"/>
              <a:t>2</a:t>
            </a:fld>
            <a:endParaRPr lang="en-GB"/>
          </a:p>
        </p:txBody>
      </p:sp>
      <p:pic>
        <p:nvPicPr>
          <p:cNvPr id="12" name="Picture Placeholder 11">
            <a:extLst>
              <a:ext uri="{FF2B5EF4-FFF2-40B4-BE49-F238E27FC236}">
                <a16:creationId xmlns:a16="http://schemas.microsoft.com/office/drawing/2014/main" id="{450E1EFA-E4A9-F942-8231-C7B6A325B36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960053" y="882485"/>
            <a:ext cx="3600000" cy="3600000"/>
          </a:xfrm>
        </p:spPr>
      </p:pic>
      <p:pic>
        <p:nvPicPr>
          <p:cNvPr id="10" name="Picture Placeholder 9">
            <a:extLst>
              <a:ext uri="{FF2B5EF4-FFF2-40B4-BE49-F238E27FC236}">
                <a16:creationId xmlns:a16="http://schemas.microsoft.com/office/drawing/2014/main" id="{6E078A9A-0F80-164F-99CF-2BF11C5B1454}"/>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9804773" y="3764379"/>
            <a:ext cx="1800000" cy="1800000"/>
          </a:xfrm>
        </p:spPr>
      </p:pic>
    </p:spTree>
    <p:extLst>
      <p:ext uri="{BB962C8B-B14F-4D97-AF65-F5344CB8AC3E}">
        <p14:creationId xmlns:p14="http://schemas.microsoft.com/office/powerpoint/2010/main" val="162523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FF8E13-00BD-2A44-B775-F55D14EF264E}"/>
              </a:ext>
            </a:extLst>
          </p:cNvPr>
          <p:cNvPicPr>
            <a:picLocks noGrp="1" noChangeAspect="1"/>
          </p:cNvPicPr>
          <p:nvPr>
            <p:ph type="pic" sz="quarter" idx="10"/>
          </p:nvPr>
        </p:nvPicPr>
        <p:blipFill>
          <a:blip r:embed="rId3" cstate="screen">
            <a:alphaModFix amt="10000"/>
            <a:extLst>
              <a:ext uri="{28A0092B-C50C-407E-A947-70E740481C1C}">
                <a14:useLocalDpi xmlns:a14="http://schemas.microsoft.com/office/drawing/2010/main"/>
              </a:ext>
            </a:extLst>
          </a:blip>
          <a:srcRect/>
          <a:stretch>
            <a:fillRect/>
          </a:stretch>
        </p:blipFill>
        <p:spPr>
          <a:xfrm>
            <a:off x="0" y="0"/>
            <a:ext cx="12192000" cy="6858000"/>
          </a:xfrm>
        </p:spPr>
      </p:pic>
      <p:sp>
        <p:nvSpPr>
          <p:cNvPr id="7" name="Isosceles Triangle 6">
            <a:extLst>
              <a:ext uri="{FF2B5EF4-FFF2-40B4-BE49-F238E27FC236}">
                <a16:creationId xmlns:a16="http://schemas.microsoft.com/office/drawing/2014/main" id="{ADDA727F-5484-4DAB-81F7-F0C6C9FCC5B0}"/>
              </a:ext>
            </a:extLst>
          </p:cNvPr>
          <p:cNvSpPr/>
          <p:nvPr/>
        </p:nvSpPr>
        <p:spPr>
          <a:xfrm>
            <a:off x="4134810" y="1582994"/>
            <a:ext cx="3922379" cy="3390057"/>
          </a:xfrm>
          <a:custGeom>
            <a:avLst/>
            <a:gdLst>
              <a:gd name="connsiteX0" fmla="*/ 0 w 3922379"/>
              <a:gd name="connsiteY0" fmla="*/ 3390057 h 3390057"/>
              <a:gd name="connsiteX1" fmla="*/ 307253 w 3922379"/>
              <a:gd name="connsiteY1" fmla="*/ 2858948 h 3390057"/>
              <a:gd name="connsiteX2" fmla="*/ 575282 w 3922379"/>
              <a:gd name="connsiteY2" fmla="*/ 2395640 h 3390057"/>
              <a:gd name="connsiteX3" fmla="*/ 941371 w 3922379"/>
              <a:gd name="connsiteY3" fmla="*/ 1762830 h 3390057"/>
              <a:gd name="connsiteX4" fmla="*/ 1248624 w 3922379"/>
              <a:gd name="connsiteY4" fmla="*/ 1231721 h 3390057"/>
              <a:gd name="connsiteX5" fmla="*/ 1555877 w 3922379"/>
              <a:gd name="connsiteY5" fmla="*/ 700612 h 3390057"/>
              <a:gd name="connsiteX6" fmla="*/ 1961190 w 3922379"/>
              <a:gd name="connsiteY6" fmla="*/ 0 h 3390057"/>
              <a:gd name="connsiteX7" fmla="*/ 2248831 w 3922379"/>
              <a:gd name="connsiteY7" fmla="*/ 497208 h 3390057"/>
              <a:gd name="connsiteX8" fmla="*/ 2575696 w 3922379"/>
              <a:gd name="connsiteY8" fmla="*/ 1062218 h 3390057"/>
              <a:gd name="connsiteX9" fmla="*/ 2863337 w 3922379"/>
              <a:gd name="connsiteY9" fmla="*/ 1559426 h 3390057"/>
              <a:gd name="connsiteX10" fmla="*/ 3150978 w 3922379"/>
              <a:gd name="connsiteY10" fmla="*/ 2056635 h 3390057"/>
              <a:gd name="connsiteX11" fmla="*/ 3477843 w 3922379"/>
              <a:gd name="connsiteY11" fmla="*/ 2621644 h 3390057"/>
              <a:gd name="connsiteX12" fmla="*/ 3922379 w 3922379"/>
              <a:gd name="connsiteY12" fmla="*/ 3390057 h 3390057"/>
              <a:gd name="connsiteX13" fmla="*/ 3386321 w 3922379"/>
              <a:gd name="connsiteY13" fmla="*/ 3390057 h 3390057"/>
              <a:gd name="connsiteX14" fmla="*/ 2654143 w 3922379"/>
              <a:gd name="connsiteY14" fmla="*/ 3390057 h 3390057"/>
              <a:gd name="connsiteX15" fmla="*/ 2078861 w 3922379"/>
              <a:gd name="connsiteY15" fmla="*/ 3390057 h 3390057"/>
              <a:gd name="connsiteX16" fmla="*/ 1425131 w 3922379"/>
              <a:gd name="connsiteY16" fmla="*/ 3390057 h 3390057"/>
              <a:gd name="connsiteX17" fmla="*/ 692954 w 3922379"/>
              <a:gd name="connsiteY17" fmla="*/ 3390057 h 3390057"/>
              <a:gd name="connsiteX18" fmla="*/ 0 w 3922379"/>
              <a:gd name="connsiteY18" fmla="*/ 3390057 h 33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2379" h="3390057" extrusionOk="0">
                <a:moveTo>
                  <a:pt x="0" y="3390057"/>
                </a:moveTo>
                <a:cubicBezTo>
                  <a:pt x="93349" y="3201737"/>
                  <a:pt x="203509" y="2990402"/>
                  <a:pt x="307253" y="2858948"/>
                </a:cubicBezTo>
                <a:cubicBezTo>
                  <a:pt x="410997" y="2727494"/>
                  <a:pt x="487902" y="2544572"/>
                  <a:pt x="575282" y="2395640"/>
                </a:cubicBezTo>
                <a:cubicBezTo>
                  <a:pt x="662662" y="2246708"/>
                  <a:pt x="816933" y="2045982"/>
                  <a:pt x="941371" y="1762830"/>
                </a:cubicBezTo>
                <a:cubicBezTo>
                  <a:pt x="1065809" y="1479678"/>
                  <a:pt x="1120511" y="1418887"/>
                  <a:pt x="1248624" y="1231721"/>
                </a:cubicBezTo>
                <a:cubicBezTo>
                  <a:pt x="1376737" y="1044555"/>
                  <a:pt x="1474250" y="859493"/>
                  <a:pt x="1555877" y="700612"/>
                </a:cubicBezTo>
                <a:cubicBezTo>
                  <a:pt x="1637504" y="541731"/>
                  <a:pt x="1840592" y="166988"/>
                  <a:pt x="1961190" y="0"/>
                </a:cubicBezTo>
                <a:cubicBezTo>
                  <a:pt x="2051129" y="144556"/>
                  <a:pt x="2178301" y="392386"/>
                  <a:pt x="2248831" y="497208"/>
                </a:cubicBezTo>
                <a:cubicBezTo>
                  <a:pt x="2319361" y="602030"/>
                  <a:pt x="2535453" y="930951"/>
                  <a:pt x="2575696" y="1062218"/>
                </a:cubicBezTo>
                <a:cubicBezTo>
                  <a:pt x="2615939" y="1193485"/>
                  <a:pt x="2758389" y="1388642"/>
                  <a:pt x="2863337" y="1559426"/>
                </a:cubicBezTo>
                <a:cubicBezTo>
                  <a:pt x="2968285" y="1730210"/>
                  <a:pt x="3012138" y="1834076"/>
                  <a:pt x="3150978" y="2056635"/>
                </a:cubicBezTo>
                <a:cubicBezTo>
                  <a:pt x="3289818" y="2279194"/>
                  <a:pt x="3340981" y="2340281"/>
                  <a:pt x="3477843" y="2621644"/>
                </a:cubicBezTo>
                <a:cubicBezTo>
                  <a:pt x="3614705" y="2903007"/>
                  <a:pt x="3803058" y="3098641"/>
                  <a:pt x="3922379" y="3390057"/>
                </a:cubicBezTo>
                <a:cubicBezTo>
                  <a:pt x="3744577" y="3403711"/>
                  <a:pt x="3603472" y="3375324"/>
                  <a:pt x="3386321" y="3390057"/>
                </a:cubicBezTo>
                <a:cubicBezTo>
                  <a:pt x="3169170" y="3404790"/>
                  <a:pt x="2892362" y="3381085"/>
                  <a:pt x="2654143" y="3390057"/>
                </a:cubicBezTo>
                <a:cubicBezTo>
                  <a:pt x="2415924" y="3399029"/>
                  <a:pt x="2276150" y="3416240"/>
                  <a:pt x="2078861" y="3390057"/>
                </a:cubicBezTo>
                <a:cubicBezTo>
                  <a:pt x="1881572" y="3363874"/>
                  <a:pt x="1654756" y="3422027"/>
                  <a:pt x="1425131" y="3390057"/>
                </a:cubicBezTo>
                <a:cubicBezTo>
                  <a:pt x="1195506" y="3358088"/>
                  <a:pt x="857693" y="3364844"/>
                  <a:pt x="692954" y="3390057"/>
                </a:cubicBezTo>
                <a:cubicBezTo>
                  <a:pt x="528215" y="3415270"/>
                  <a:pt x="243859" y="3388866"/>
                  <a:pt x="0" y="3390057"/>
                </a:cubicBezTo>
                <a:close/>
              </a:path>
            </a:pathLst>
          </a:custGeom>
          <a:noFill/>
          <a:ln w="279400" cmpd="thickThin">
            <a:solidFill>
              <a:schemeClr val="tx1"/>
            </a:solidFill>
            <a:prstDash val="solid"/>
            <a:round/>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1691D22B-1345-439E-90EA-D52351C917F4}"/>
              </a:ext>
            </a:extLst>
          </p:cNvPr>
          <p:cNvSpPr/>
          <p:nvPr/>
        </p:nvSpPr>
        <p:spPr>
          <a:xfrm>
            <a:off x="4955458" y="463068"/>
            <a:ext cx="2281084" cy="846386"/>
          </a:xfrm>
          <a:prstGeom prst="rect">
            <a:avLst/>
          </a:prstGeom>
        </p:spPr>
        <p:txBody>
          <a:bodyPr wrap="square">
            <a:spAutoFit/>
          </a:bodyPr>
          <a:lstStyle/>
          <a:p>
            <a:r>
              <a:rPr lang="en-GB" sz="4900" spc="-100" dirty="0">
                <a:solidFill>
                  <a:srgbClr val="FFFFFF"/>
                </a:solidFill>
                <a:latin typeface="Eveleth Dot Light" panose="02010A04020200000003" pitchFamily="2" charset="77"/>
                <a:ea typeface="+mj-ea"/>
                <a:cs typeface="+mj-cs"/>
              </a:rPr>
              <a:t>what</a:t>
            </a:r>
            <a:endParaRPr lang="en-GB" dirty="0"/>
          </a:p>
        </p:txBody>
      </p:sp>
      <p:sp>
        <p:nvSpPr>
          <p:cNvPr id="9" name="Rectangle 8">
            <a:extLst>
              <a:ext uri="{FF2B5EF4-FFF2-40B4-BE49-F238E27FC236}">
                <a16:creationId xmlns:a16="http://schemas.microsoft.com/office/drawing/2014/main" id="{C56E7111-959D-4101-B970-96A36F09E5D4}"/>
              </a:ext>
            </a:extLst>
          </p:cNvPr>
          <p:cNvSpPr/>
          <p:nvPr/>
        </p:nvSpPr>
        <p:spPr>
          <a:xfrm>
            <a:off x="2305664" y="5391398"/>
            <a:ext cx="2281084" cy="846386"/>
          </a:xfrm>
          <a:prstGeom prst="rect">
            <a:avLst/>
          </a:prstGeom>
        </p:spPr>
        <p:txBody>
          <a:bodyPr wrap="square">
            <a:spAutoFit/>
          </a:bodyPr>
          <a:lstStyle/>
          <a:p>
            <a:r>
              <a:rPr lang="en-GB" sz="4900" spc="-100" dirty="0">
                <a:solidFill>
                  <a:srgbClr val="FFFFFF"/>
                </a:solidFill>
                <a:latin typeface="Eveleth Dot Light" panose="02010A04020200000003" pitchFamily="2" charset="77"/>
                <a:ea typeface="+mj-ea"/>
                <a:cs typeface="+mj-cs"/>
              </a:rPr>
              <a:t>why</a:t>
            </a:r>
            <a:endParaRPr lang="en-GB" dirty="0"/>
          </a:p>
        </p:txBody>
      </p:sp>
      <p:sp>
        <p:nvSpPr>
          <p:cNvPr id="10" name="Rectangle 9">
            <a:extLst>
              <a:ext uri="{FF2B5EF4-FFF2-40B4-BE49-F238E27FC236}">
                <a16:creationId xmlns:a16="http://schemas.microsoft.com/office/drawing/2014/main" id="{93C87B5C-D642-42A0-8EA0-CC154CA53810}"/>
              </a:ext>
            </a:extLst>
          </p:cNvPr>
          <p:cNvSpPr/>
          <p:nvPr/>
        </p:nvSpPr>
        <p:spPr>
          <a:xfrm>
            <a:off x="7782234" y="5391398"/>
            <a:ext cx="2281084" cy="846386"/>
          </a:xfrm>
          <a:prstGeom prst="rect">
            <a:avLst/>
          </a:prstGeom>
        </p:spPr>
        <p:txBody>
          <a:bodyPr wrap="square">
            <a:spAutoFit/>
          </a:bodyPr>
          <a:lstStyle/>
          <a:p>
            <a:r>
              <a:rPr lang="en-GB" sz="4900" spc="-100" dirty="0">
                <a:solidFill>
                  <a:srgbClr val="FFFFFF"/>
                </a:solidFill>
                <a:latin typeface="Eveleth Dot Light" panose="02010A04020200000003" pitchFamily="2" charset="77"/>
                <a:ea typeface="+mj-ea"/>
                <a:cs typeface="+mj-cs"/>
              </a:rPr>
              <a:t>how</a:t>
            </a:r>
            <a:endParaRPr lang="en-GB" dirty="0"/>
          </a:p>
        </p:txBody>
      </p:sp>
      <p:sp>
        <p:nvSpPr>
          <p:cNvPr id="2" name="TextBox 1">
            <a:extLst>
              <a:ext uri="{FF2B5EF4-FFF2-40B4-BE49-F238E27FC236}">
                <a16:creationId xmlns:a16="http://schemas.microsoft.com/office/drawing/2014/main" id="{B08F73CD-B3F4-4264-B423-42C629E27565}"/>
              </a:ext>
            </a:extLst>
          </p:cNvPr>
          <p:cNvSpPr txBox="1"/>
          <p:nvPr/>
        </p:nvSpPr>
        <p:spPr>
          <a:xfrm>
            <a:off x="4940711" y="3649612"/>
            <a:ext cx="2841523" cy="1323439"/>
          </a:xfrm>
          <a:prstGeom prst="rect">
            <a:avLst/>
          </a:prstGeom>
          <a:noFill/>
        </p:spPr>
        <p:txBody>
          <a:bodyPr wrap="square" rtlCol="0">
            <a:spAutoFit/>
          </a:bodyPr>
          <a:lstStyle/>
          <a:p>
            <a:r>
              <a:rPr lang="en-GB" sz="4000" b="1" dirty="0">
                <a:latin typeface="dearJoe 5 CASUAL" panose="02000400000000000000" pitchFamily="50" charset="0"/>
              </a:rPr>
              <a:t>Principles into action</a:t>
            </a:r>
          </a:p>
        </p:txBody>
      </p:sp>
    </p:spTree>
    <p:extLst>
      <p:ext uri="{BB962C8B-B14F-4D97-AF65-F5344CB8AC3E}">
        <p14:creationId xmlns:p14="http://schemas.microsoft.com/office/powerpoint/2010/main" val="4058956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BD9D-9293-D444-8C44-64B22455C775}"/>
              </a:ext>
            </a:extLst>
          </p:cNvPr>
          <p:cNvSpPr>
            <a:spLocks noGrp="1"/>
          </p:cNvSpPr>
          <p:nvPr>
            <p:ph type="title"/>
          </p:nvPr>
        </p:nvSpPr>
        <p:spPr>
          <a:xfrm>
            <a:off x="7267074" y="1118937"/>
            <a:ext cx="4272108" cy="4752474"/>
          </a:xfrm>
        </p:spPr>
        <p:txBody>
          <a:bodyPr>
            <a:normAutofit fontScale="90000"/>
          </a:bodyPr>
          <a:lstStyle/>
          <a:p>
            <a:pPr algn="l"/>
            <a:r>
              <a:rPr lang="en-GB" sz="4900" spc="-100" dirty="0"/>
              <a:t>Pray</a:t>
            </a:r>
            <a:br>
              <a:rPr lang="en-GB" sz="4900" spc="-100" dirty="0"/>
            </a:br>
            <a:br>
              <a:rPr lang="en-GB" sz="4900" spc="-100" dirty="0"/>
            </a:br>
            <a:r>
              <a:rPr lang="en-GB" sz="4900" spc="-100" dirty="0"/>
              <a:t>volunteer</a:t>
            </a:r>
            <a:br>
              <a:rPr lang="en-GB" sz="4900" spc="-100" dirty="0"/>
            </a:br>
            <a:br>
              <a:rPr lang="en-GB" sz="4900" spc="-100" dirty="0"/>
            </a:br>
            <a:r>
              <a:rPr lang="en-GB" sz="4900" spc="-100" dirty="0"/>
              <a:t>donate</a:t>
            </a:r>
            <a:br>
              <a:rPr lang="en-GB" sz="4900" spc="-100" dirty="0"/>
            </a:br>
            <a:br>
              <a:rPr lang="en-GB" sz="4900" spc="-100" dirty="0"/>
            </a:br>
            <a:r>
              <a:rPr lang="en-GB" sz="4900" spc="-100" dirty="0"/>
              <a:t>campaign</a:t>
            </a:r>
            <a:br>
              <a:rPr lang="en-GB" spc="-100" dirty="0"/>
            </a:br>
            <a:br>
              <a:rPr lang="en-GB" spc="-100" dirty="0"/>
            </a:br>
            <a:endParaRPr lang="en-GB" spc="-100" dirty="0">
              <a:latin typeface="Eveleth Clean Thin" panose="02010304020200000003" pitchFamily="2" charset="77"/>
            </a:endParaRPr>
          </a:p>
        </p:txBody>
      </p:sp>
      <p:grpSp>
        <p:nvGrpSpPr>
          <p:cNvPr id="4" name="Group 3">
            <a:extLst>
              <a:ext uri="{FF2B5EF4-FFF2-40B4-BE49-F238E27FC236}">
                <a16:creationId xmlns:a16="http://schemas.microsoft.com/office/drawing/2014/main" id="{6889C158-79E4-48E1-9F81-986A0C1A63A7}"/>
              </a:ext>
            </a:extLst>
          </p:cNvPr>
          <p:cNvGrpSpPr/>
          <p:nvPr/>
        </p:nvGrpSpPr>
        <p:grpSpPr>
          <a:xfrm>
            <a:off x="1756372" y="2046083"/>
            <a:ext cx="2770360" cy="2770360"/>
            <a:chOff x="1756372" y="2046083"/>
            <a:chExt cx="2770360" cy="2770360"/>
          </a:xfrm>
        </p:grpSpPr>
        <p:sp>
          <p:nvSpPr>
            <p:cNvPr id="3" name="Oval 2">
              <a:extLst>
                <a:ext uri="{FF2B5EF4-FFF2-40B4-BE49-F238E27FC236}">
                  <a16:creationId xmlns:a16="http://schemas.microsoft.com/office/drawing/2014/main" id="{76B037D3-D72F-FD40-883B-524FDCF8E343}"/>
                </a:ext>
              </a:extLst>
            </p:cNvPr>
            <p:cNvSpPr/>
            <p:nvPr/>
          </p:nvSpPr>
          <p:spPr>
            <a:xfrm>
              <a:off x="1756372" y="2046083"/>
              <a:ext cx="2770360" cy="2770360"/>
            </a:xfrm>
            <a:prstGeom prst="ellipse">
              <a:avLst/>
            </a:prstGeom>
            <a:solidFill>
              <a:srgbClr val="F2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5" name="Picture 4">
              <a:extLst>
                <a:ext uri="{FF2B5EF4-FFF2-40B4-BE49-F238E27FC236}">
                  <a16:creationId xmlns:a16="http://schemas.microsoft.com/office/drawing/2014/main" id="{F4B98E96-D0C8-A84B-AC89-5372A78ED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3355" y="2249070"/>
              <a:ext cx="2176393" cy="2274872"/>
            </a:xfrm>
            <a:prstGeom prst="rect">
              <a:avLst/>
            </a:prstGeom>
          </p:spPr>
        </p:pic>
      </p:grpSp>
      <p:pic>
        <p:nvPicPr>
          <p:cNvPr id="7" name="Graphic 6" descr="Clapping hands">
            <a:extLst>
              <a:ext uri="{FF2B5EF4-FFF2-40B4-BE49-F238E27FC236}">
                <a16:creationId xmlns:a16="http://schemas.microsoft.com/office/drawing/2014/main" id="{EAA14199-B896-4505-924F-9642473DE06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3453"/>
          <a:stretch/>
        </p:blipFill>
        <p:spPr>
          <a:xfrm>
            <a:off x="5881334" y="947199"/>
            <a:ext cx="1291183" cy="988366"/>
          </a:xfrm>
          <a:prstGeom prst="rect">
            <a:avLst/>
          </a:prstGeom>
        </p:spPr>
      </p:pic>
      <p:pic>
        <p:nvPicPr>
          <p:cNvPr id="9" name="Graphic 8" descr="Cheers">
            <a:extLst>
              <a:ext uri="{FF2B5EF4-FFF2-40B4-BE49-F238E27FC236}">
                <a16:creationId xmlns:a16="http://schemas.microsoft.com/office/drawing/2014/main" id="{D1729956-4E5F-46B2-A24B-6CC080C74F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81334" y="2165709"/>
            <a:ext cx="1088756" cy="1088756"/>
          </a:xfrm>
          <a:prstGeom prst="rect">
            <a:avLst/>
          </a:prstGeom>
        </p:spPr>
      </p:pic>
      <p:pic>
        <p:nvPicPr>
          <p:cNvPr id="11" name="Graphic 10" descr="Megaphone">
            <a:extLst>
              <a:ext uri="{FF2B5EF4-FFF2-40B4-BE49-F238E27FC236}">
                <a16:creationId xmlns:a16="http://schemas.microsoft.com/office/drawing/2014/main" id="{4A4AB943-A27B-405B-A57C-C600195C5D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68512" y="4585704"/>
            <a:ext cx="914400" cy="914400"/>
          </a:xfrm>
          <a:prstGeom prst="rect">
            <a:avLst/>
          </a:prstGeom>
        </p:spPr>
      </p:pic>
      <p:pic>
        <p:nvPicPr>
          <p:cNvPr id="13" name="Graphic 12" descr="Table setting">
            <a:extLst>
              <a:ext uri="{FF2B5EF4-FFF2-40B4-BE49-F238E27FC236}">
                <a16:creationId xmlns:a16="http://schemas.microsoft.com/office/drawing/2014/main" id="{66233E5F-1385-4973-BA70-B4345D67B8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81333" y="3328428"/>
            <a:ext cx="1183313" cy="1183313"/>
          </a:xfrm>
          <a:prstGeom prst="rect">
            <a:avLst/>
          </a:prstGeom>
        </p:spPr>
      </p:pic>
      <p:sp>
        <p:nvSpPr>
          <p:cNvPr id="14" name="Rectangle 13">
            <a:extLst>
              <a:ext uri="{FF2B5EF4-FFF2-40B4-BE49-F238E27FC236}">
                <a16:creationId xmlns:a16="http://schemas.microsoft.com/office/drawing/2014/main" id="{13959BE5-93DA-46E9-99CB-102F506E6FB0}"/>
              </a:ext>
            </a:extLst>
          </p:cNvPr>
          <p:cNvSpPr/>
          <p:nvPr/>
        </p:nvSpPr>
        <p:spPr>
          <a:xfrm>
            <a:off x="4017465" y="6192071"/>
            <a:ext cx="3902095" cy="584775"/>
          </a:xfrm>
          <a:prstGeom prst="rect">
            <a:avLst/>
          </a:prstGeom>
        </p:spPr>
        <p:txBody>
          <a:bodyPr wrap="none">
            <a:spAutoFit/>
          </a:bodyPr>
          <a:lstStyle/>
          <a:p>
            <a:pPr algn="ctr"/>
            <a:r>
              <a:rPr lang="en-GB" sz="3200" b="1" dirty="0">
                <a:solidFill>
                  <a:schemeClr val="bg1"/>
                </a:solidFill>
              </a:rPr>
              <a:t>www.trusselltrust.org</a:t>
            </a:r>
            <a:endParaRPr lang="en-GB" sz="3200" b="1" dirty="0">
              <a:solidFill>
                <a:schemeClr val="bg1"/>
              </a:solidFill>
              <a:hlinkClick r:id="rId1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92687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3D39-BA74-B24C-BFB6-79A2F99A4649}"/>
              </a:ext>
            </a:extLst>
          </p:cNvPr>
          <p:cNvSpPr>
            <a:spLocks noGrp="1"/>
          </p:cNvSpPr>
          <p:nvPr>
            <p:ph type="title"/>
          </p:nvPr>
        </p:nvSpPr>
        <p:spPr>
          <a:xfrm>
            <a:off x="6096000" y="549275"/>
            <a:ext cx="5761038" cy="1325563"/>
          </a:xfrm>
        </p:spPr>
        <p:txBody>
          <a:bodyPr/>
          <a:lstStyle/>
          <a:p>
            <a:r>
              <a:rPr lang="en-GB" dirty="0"/>
              <a:t>Our Future</a:t>
            </a:r>
          </a:p>
        </p:txBody>
      </p:sp>
      <p:sp>
        <p:nvSpPr>
          <p:cNvPr id="3" name="Content Placeholder 2">
            <a:extLst>
              <a:ext uri="{FF2B5EF4-FFF2-40B4-BE49-F238E27FC236}">
                <a16:creationId xmlns:a16="http://schemas.microsoft.com/office/drawing/2014/main" id="{0C7A6D70-4E12-044B-9AD7-D68208EDA07B}"/>
              </a:ext>
            </a:extLst>
          </p:cNvPr>
          <p:cNvSpPr>
            <a:spLocks noGrp="1"/>
          </p:cNvSpPr>
          <p:nvPr>
            <p:ph idx="1"/>
          </p:nvPr>
        </p:nvSpPr>
        <p:spPr>
          <a:xfrm>
            <a:off x="6096000" y="1868487"/>
            <a:ext cx="5538716" cy="4243432"/>
          </a:xfrm>
        </p:spPr>
        <p:txBody>
          <a:bodyPr>
            <a:normAutofit/>
          </a:bodyPr>
          <a:lstStyle/>
          <a:p>
            <a:pPr marL="0" indent="0">
              <a:buNone/>
            </a:pPr>
            <a:r>
              <a:rPr lang="en-GB" sz="2400" dirty="0">
                <a:solidFill>
                  <a:srgbClr val="424242"/>
                </a:solidFill>
                <a:latin typeface="+mj-lt"/>
              </a:rPr>
              <a:t>We don’t want to exist, and we don’t think we should need to. No charity can replace the dignity of buying your own food.</a:t>
            </a:r>
          </a:p>
          <a:p>
            <a:pPr marL="0" indent="0">
              <a:buNone/>
            </a:pPr>
            <a:endParaRPr lang="en-GB" sz="2400" dirty="0">
              <a:solidFill>
                <a:srgbClr val="424242"/>
              </a:solidFill>
              <a:latin typeface="+mj-lt"/>
            </a:endParaRPr>
          </a:p>
          <a:p>
            <a:pPr marL="0" indent="0">
              <a:buNone/>
            </a:pPr>
            <a:r>
              <a:rPr lang="en-GB" sz="2400" dirty="0">
                <a:solidFill>
                  <a:srgbClr val="424242"/>
                </a:solidFill>
                <a:latin typeface="+mj-lt"/>
              </a:rPr>
              <a:t>We need to ensure that everyone has enough money coming in to cover the cost of essentials, whether from secure work that pays real Living Wage or a benefits system that anchors people from being swept into poverty.</a:t>
            </a:r>
          </a:p>
        </p:txBody>
      </p:sp>
      <p:sp>
        <p:nvSpPr>
          <p:cNvPr id="6" name="Slide Number Placeholder 5">
            <a:extLst>
              <a:ext uri="{FF2B5EF4-FFF2-40B4-BE49-F238E27FC236}">
                <a16:creationId xmlns:a16="http://schemas.microsoft.com/office/drawing/2014/main" id="{ADDBE04F-E4C4-C746-914E-2FAB03BB0F6C}"/>
              </a:ext>
            </a:extLst>
          </p:cNvPr>
          <p:cNvSpPr>
            <a:spLocks noGrp="1"/>
          </p:cNvSpPr>
          <p:nvPr>
            <p:ph type="sldNum" sz="quarter" idx="12"/>
          </p:nvPr>
        </p:nvSpPr>
        <p:spPr/>
        <p:txBody>
          <a:bodyPr/>
          <a:lstStyle/>
          <a:p>
            <a:fld id="{6CCA5A4E-9384-7B4E-A945-D252AB071471}" type="slidenum">
              <a:rPr lang="en-GB" smtClean="0"/>
              <a:t>3</a:t>
            </a:fld>
            <a:endParaRPr lang="en-GB" dirty="0"/>
          </a:p>
        </p:txBody>
      </p:sp>
      <p:pic>
        <p:nvPicPr>
          <p:cNvPr id="12" name="Picture Placeholder 11">
            <a:extLst>
              <a:ext uri="{FF2B5EF4-FFF2-40B4-BE49-F238E27FC236}">
                <a16:creationId xmlns:a16="http://schemas.microsoft.com/office/drawing/2014/main" id="{450E1EFA-E4A9-F942-8231-C7B6A325B36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996638" y="784836"/>
            <a:ext cx="3600000" cy="3600000"/>
          </a:xfrm>
        </p:spPr>
      </p:pic>
      <p:pic>
        <p:nvPicPr>
          <p:cNvPr id="10" name="Picture Placeholder 9">
            <a:extLst>
              <a:ext uri="{FF2B5EF4-FFF2-40B4-BE49-F238E27FC236}">
                <a16:creationId xmlns:a16="http://schemas.microsoft.com/office/drawing/2014/main" id="{6E078A9A-0F80-164F-99CF-2BF11C5B1454}"/>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3591824" y="3696164"/>
            <a:ext cx="1800000" cy="1800000"/>
          </a:xfrm>
        </p:spPr>
      </p:pic>
    </p:spTree>
    <p:extLst>
      <p:ext uri="{BB962C8B-B14F-4D97-AF65-F5344CB8AC3E}">
        <p14:creationId xmlns:p14="http://schemas.microsoft.com/office/powerpoint/2010/main" val="364335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85F1-A3D8-394F-BCA8-C38B6952CD30}"/>
              </a:ext>
            </a:extLst>
          </p:cNvPr>
          <p:cNvSpPr>
            <a:spLocks noGrp="1"/>
          </p:cNvSpPr>
          <p:nvPr>
            <p:ph type="title"/>
          </p:nvPr>
        </p:nvSpPr>
        <p:spPr>
          <a:xfrm>
            <a:off x="343672" y="549275"/>
            <a:ext cx="11513366" cy="659849"/>
          </a:xfrm>
        </p:spPr>
        <p:txBody>
          <a:bodyPr/>
          <a:lstStyle/>
          <a:p>
            <a:r>
              <a:rPr lang="en-GB" dirty="0"/>
              <a:t>Our three pillars</a:t>
            </a:r>
          </a:p>
        </p:txBody>
      </p:sp>
      <p:sp>
        <p:nvSpPr>
          <p:cNvPr id="3" name="Content Placeholder 2">
            <a:extLst>
              <a:ext uri="{FF2B5EF4-FFF2-40B4-BE49-F238E27FC236}">
                <a16:creationId xmlns:a16="http://schemas.microsoft.com/office/drawing/2014/main" id="{BACF3A5E-0C6A-E540-8D75-012269135585}"/>
              </a:ext>
            </a:extLst>
          </p:cNvPr>
          <p:cNvSpPr>
            <a:spLocks noGrp="1"/>
          </p:cNvSpPr>
          <p:nvPr>
            <p:ph idx="1"/>
          </p:nvPr>
        </p:nvSpPr>
        <p:spPr>
          <a:xfrm>
            <a:off x="343672" y="2815627"/>
            <a:ext cx="3449730" cy="3296291"/>
          </a:xfrm>
        </p:spPr>
        <p:txBody>
          <a:bodyPr/>
          <a:lstStyle/>
          <a:p>
            <a:pPr marL="0" indent="0">
              <a:buNone/>
            </a:pPr>
            <a:r>
              <a:rPr lang="en-GB" sz="3600" dirty="0">
                <a:solidFill>
                  <a:srgbClr val="5BAC26"/>
                </a:solidFill>
                <a:latin typeface="Eveleth Dot Light" panose="02010A04020200000003" pitchFamily="2" charset="77"/>
              </a:rPr>
              <a:t>1.</a:t>
            </a:r>
            <a:endParaRPr lang="en-GB" dirty="0">
              <a:solidFill>
                <a:srgbClr val="5BAC26"/>
              </a:solidFill>
              <a:latin typeface="Eveleth Dot Light" panose="02010A04020200000003" pitchFamily="2" charset="77"/>
            </a:endParaRPr>
          </a:p>
          <a:p>
            <a:pPr marL="0" indent="0">
              <a:buNone/>
            </a:pPr>
            <a:r>
              <a:rPr lang="en-GB" dirty="0">
                <a:solidFill>
                  <a:srgbClr val="5BAC26"/>
                </a:solidFill>
                <a:latin typeface="Eveleth Clean Thin" panose="02010304020200000003" pitchFamily="2" charset="77"/>
              </a:rPr>
              <a:t>Emergency food</a:t>
            </a:r>
          </a:p>
          <a:p>
            <a:pPr marL="0" indent="0">
              <a:lnSpc>
                <a:spcPct val="100000"/>
              </a:lnSpc>
              <a:buNone/>
            </a:pPr>
            <a:r>
              <a:rPr lang="en-GB" sz="2200" dirty="0">
                <a:solidFill>
                  <a:srgbClr val="424242"/>
                </a:solidFill>
                <a:latin typeface="+mj-lt"/>
              </a:rPr>
              <a:t>Our network of food banks provides the best possible emergency food to people locked in poverty, supporting them in times of crisis.</a:t>
            </a:r>
          </a:p>
        </p:txBody>
      </p:sp>
      <p:sp>
        <p:nvSpPr>
          <p:cNvPr id="6" name="Slide Number Placeholder 5">
            <a:extLst>
              <a:ext uri="{FF2B5EF4-FFF2-40B4-BE49-F238E27FC236}">
                <a16:creationId xmlns:a16="http://schemas.microsoft.com/office/drawing/2014/main" id="{2A7299E3-4DE9-3E45-A7D2-EB01C97B5284}"/>
              </a:ext>
            </a:extLst>
          </p:cNvPr>
          <p:cNvSpPr>
            <a:spLocks noGrp="1"/>
          </p:cNvSpPr>
          <p:nvPr>
            <p:ph type="sldNum" sz="quarter" idx="12"/>
          </p:nvPr>
        </p:nvSpPr>
        <p:spPr/>
        <p:txBody>
          <a:bodyPr/>
          <a:lstStyle/>
          <a:p>
            <a:fld id="{6CCA5A4E-9384-7B4E-A945-D252AB071471}" type="slidenum">
              <a:rPr lang="en-GB" smtClean="0"/>
              <a:t>4</a:t>
            </a:fld>
            <a:endParaRPr lang="en-GB"/>
          </a:p>
        </p:txBody>
      </p:sp>
      <p:sp>
        <p:nvSpPr>
          <p:cNvPr id="7" name="Title 1">
            <a:extLst>
              <a:ext uri="{FF2B5EF4-FFF2-40B4-BE49-F238E27FC236}">
                <a16:creationId xmlns:a16="http://schemas.microsoft.com/office/drawing/2014/main" id="{291201A1-2A8B-334B-AA0D-4C462E203C7C}"/>
              </a:ext>
            </a:extLst>
          </p:cNvPr>
          <p:cNvSpPr txBox="1">
            <a:spLocks/>
          </p:cNvSpPr>
          <p:nvPr/>
        </p:nvSpPr>
        <p:spPr>
          <a:xfrm>
            <a:off x="343672" y="1355034"/>
            <a:ext cx="11513366" cy="446051"/>
          </a:xfrm>
          <a:prstGeom prst="rect">
            <a:avLst/>
          </a:prstGeom>
          <a:noFill/>
          <a:ln>
            <a:noFill/>
          </a:ln>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0" i="0" kern="1200">
                <a:solidFill>
                  <a:srgbClr val="5BAC26"/>
                </a:solidFill>
                <a:latin typeface="Eveleth Dot Light" panose="02010A04020200000003" pitchFamily="2" charset="77"/>
                <a:ea typeface="+mj-ea"/>
                <a:cs typeface="+mj-cs"/>
              </a:defRPr>
            </a:lvl1pPr>
          </a:lstStyle>
          <a:p>
            <a:r>
              <a:rPr lang="en-GB" sz="2800" dirty="0">
                <a:solidFill>
                  <a:srgbClr val="008751"/>
                </a:solidFill>
                <a:latin typeface="+mj-lt"/>
              </a:rPr>
              <a:t>We’re working to end the need for food banks in three key ways:</a:t>
            </a:r>
          </a:p>
        </p:txBody>
      </p:sp>
      <p:sp>
        <p:nvSpPr>
          <p:cNvPr id="8" name="Content Placeholder 2">
            <a:extLst>
              <a:ext uri="{FF2B5EF4-FFF2-40B4-BE49-F238E27FC236}">
                <a16:creationId xmlns:a16="http://schemas.microsoft.com/office/drawing/2014/main" id="{EF207FC0-77B1-0941-AE41-734E31BB62B2}"/>
              </a:ext>
            </a:extLst>
          </p:cNvPr>
          <p:cNvSpPr txBox="1">
            <a:spLocks/>
          </p:cNvSpPr>
          <p:nvPr/>
        </p:nvSpPr>
        <p:spPr>
          <a:xfrm>
            <a:off x="4371135" y="2815627"/>
            <a:ext cx="3449730" cy="3296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solidFill>
                  <a:srgbClr val="5BAC26"/>
                </a:solidFill>
                <a:latin typeface="Eveleth Dot Light" panose="02010A04020200000003" pitchFamily="2" charset="77"/>
              </a:rPr>
              <a:t>2.</a:t>
            </a:r>
            <a:endParaRPr lang="en-GB" dirty="0">
              <a:solidFill>
                <a:srgbClr val="5BAC26"/>
              </a:solidFill>
              <a:latin typeface="Eveleth Dot Light" panose="02010A04020200000003" pitchFamily="2" charset="77"/>
            </a:endParaRPr>
          </a:p>
          <a:p>
            <a:pPr marL="0" indent="0">
              <a:buFont typeface="Arial" panose="020B0604020202020204" pitchFamily="34" charset="0"/>
              <a:buNone/>
            </a:pPr>
            <a:r>
              <a:rPr lang="en-GB" dirty="0">
                <a:solidFill>
                  <a:srgbClr val="5BAC26"/>
                </a:solidFill>
                <a:latin typeface="Eveleth Clean Thin" panose="02010304020200000003" pitchFamily="2" charset="77"/>
              </a:rPr>
              <a:t>More than food</a:t>
            </a:r>
          </a:p>
          <a:p>
            <a:pPr marL="0" indent="0">
              <a:lnSpc>
                <a:spcPct val="100000"/>
              </a:lnSpc>
              <a:buNone/>
            </a:pPr>
            <a:r>
              <a:rPr lang="en-GB" sz="2200" dirty="0">
                <a:solidFill>
                  <a:srgbClr val="424242"/>
                </a:solidFill>
                <a:latin typeface="+mj-lt"/>
              </a:rPr>
              <a:t>Our network helps people break free from poverty by providing additional support that resolves the crises they face.</a:t>
            </a:r>
          </a:p>
        </p:txBody>
      </p:sp>
      <p:sp>
        <p:nvSpPr>
          <p:cNvPr id="9" name="Content Placeholder 2">
            <a:extLst>
              <a:ext uri="{FF2B5EF4-FFF2-40B4-BE49-F238E27FC236}">
                <a16:creationId xmlns:a16="http://schemas.microsoft.com/office/drawing/2014/main" id="{521BC485-3763-8C40-964C-21608CA1FE63}"/>
              </a:ext>
            </a:extLst>
          </p:cNvPr>
          <p:cNvSpPr txBox="1">
            <a:spLocks/>
          </p:cNvSpPr>
          <p:nvPr/>
        </p:nvSpPr>
        <p:spPr>
          <a:xfrm>
            <a:off x="8398598" y="2815627"/>
            <a:ext cx="3449730" cy="3296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solidFill>
                  <a:srgbClr val="5BAC26"/>
                </a:solidFill>
                <a:latin typeface="Eveleth Dot Light" panose="02010A04020200000003" pitchFamily="2" charset="77"/>
              </a:rPr>
              <a:t>3.</a:t>
            </a:r>
            <a:endParaRPr lang="en-GB" dirty="0">
              <a:solidFill>
                <a:srgbClr val="5BAC26"/>
              </a:solidFill>
              <a:latin typeface="Eveleth Dot Light" panose="02010A04020200000003" pitchFamily="2" charset="77"/>
            </a:endParaRPr>
          </a:p>
          <a:p>
            <a:pPr marL="0" indent="0">
              <a:buFont typeface="Arial" panose="020B0604020202020204" pitchFamily="34" charset="0"/>
              <a:buNone/>
            </a:pPr>
            <a:r>
              <a:rPr lang="en-GB" dirty="0">
                <a:solidFill>
                  <a:srgbClr val="5BAC26"/>
                </a:solidFill>
                <a:latin typeface="Eveleth Clean Thin" panose="02010304020200000003" pitchFamily="2" charset="77"/>
              </a:rPr>
              <a:t>Creating change</a:t>
            </a:r>
          </a:p>
          <a:p>
            <a:pPr marL="0" indent="0">
              <a:lnSpc>
                <a:spcPct val="100000"/>
              </a:lnSpc>
              <a:buNone/>
            </a:pPr>
            <a:r>
              <a:rPr lang="en-GB" sz="2200" dirty="0">
                <a:solidFill>
                  <a:srgbClr val="424242"/>
                </a:solidFill>
                <a:latin typeface="+mj-lt"/>
              </a:rPr>
              <a:t>We challenge the structural issues that lock people into poverty and campaign for long-term change to end hunger in the UK.</a:t>
            </a:r>
          </a:p>
        </p:txBody>
      </p:sp>
    </p:spTree>
    <p:extLst>
      <p:ext uri="{BB962C8B-B14F-4D97-AF65-F5344CB8AC3E}">
        <p14:creationId xmlns:p14="http://schemas.microsoft.com/office/powerpoint/2010/main" val="35479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0" end="0"/>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1" end="1"/>
                                            </p:txEl>
                                          </p:spTgt>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 calcmode="lin" valueType="num">
                                      <p:cBhvr additive="base">
                                        <p:cTn id="32"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8">
                                            <p:txEl>
                                              <p:pRg st="0" end="0"/>
                                            </p:txEl>
                                          </p:spTgt>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 calcmode="lin" valueType="num">
                                      <p:cBhvr additive="base">
                                        <p:cTn id="36"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37" dur="500"/>
                                        <p:tgtEl>
                                          <p:spTgt spid="8">
                                            <p:txEl>
                                              <p:pRg st="1" end="1"/>
                                            </p:txEl>
                                          </p:spTgt>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 calcmode="lin" valueType="num">
                                      <p:cBhvr additive="base">
                                        <p:cTn id="40"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41" dur="500"/>
                                        <p:tgtEl>
                                          <p:spTgt spid="8">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additive="base">
                                        <p:cTn id="46"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47" dur="500"/>
                                        <p:tgtEl>
                                          <p:spTgt spid="9">
                                            <p:txEl>
                                              <p:pRg st="0" end="0"/>
                                            </p:txEl>
                                          </p:spTgt>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 calcmode="lin" valueType="num">
                                      <p:cBhvr additive="base">
                                        <p:cTn id="50"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51" dur="500"/>
                                        <p:tgtEl>
                                          <p:spTgt spid="9">
                                            <p:txEl>
                                              <p:pRg st="1" end="1"/>
                                            </p:txEl>
                                          </p:spTgt>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 calcmode="lin" valueType="num">
                                      <p:cBhvr additive="base">
                                        <p:cTn id="54"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5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7" grpId="0"/>
      <p:bldP spid="8" grpId="0" uiExpand="1" build="p"/>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85F1-A3D8-394F-BCA8-C38B6952CD30}"/>
              </a:ext>
            </a:extLst>
          </p:cNvPr>
          <p:cNvSpPr>
            <a:spLocks noGrp="1"/>
          </p:cNvSpPr>
          <p:nvPr>
            <p:ph type="title"/>
          </p:nvPr>
        </p:nvSpPr>
        <p:spPr>
          <a:xfrm>
            <a:off x="343672" y="549275"/>
            <a:ext cx="6220641" cy="1483714"/>
          </a:xfrm>
        </p:spPr>
        <p:txBody>
          <a:bodyPr/>
          <a:lstStyle/>
          <a:p>
            <a:r>
              <a:rPr lang="en-GB" dirty="0"/>
              <a:t>About our network of food banks</a:t>
            </a:r>
          </a:p>
        </p:txBody>
      </p:sp>
      <p:sp>
        <p:nvSpPr>
          <p:cNvPr id="3" name="Content Placeholder 2">
            <a:extLst>
              <a:ext uri="{FF2B5EF4-FFF2-40B4-BE49-F238E27FC236}">
                <a16:creationId xmlns:a16="http://schemas.microsoft.com/office/drawing/2014/main" id="{BACF3A5E-0C6A-E540-8D75-012269135585}"/>
              </a:ext>
            </a:extLst>
          </p:cNvPr>
          <p:cNvSpPr>
            <a:spLocks noGrp="1"/>
          </p:cNvSpPr>
          <p:nvPr>
            <p:ph idx="1"/>
          </p:nvPr>
        </p:nvSpPr>
        <p:spPr>
          <a:xfrm>
            <a:off x="343672" y="3606028"/>
            <a:ext cx="5752328" cy="2682918"/>
          </a:xfrm>
        </p:spPr>
        <p:txBody>
          <a:bodyPr/>
          <a:lstStyle/>
          <a:p>
            <a:pPr marL="0" indent="0">
              <a:lnSpc>
                <a:spcPct val="100000"/>
              </a:lnSpc>
              <a:buNone/>
            </a:pPr>
            <a:r>
              <a:rPr lang="en-GB" sz="2200" dirty="0">
                <a:solidFill>
                  <a:srgbClr val="424242"/>
                </a:solidFill>
                <a:latin typeface="+mj-lt"/>
              </a:rPr>
              <a:t>We support food banks to provide three days’ nutritionally-balanced emergency food to people in crisis, as well as support to help people resolve the challenges they’re facing, and ensure they do not need to use a food bank again.</a:t>
            </a:r>
          </a:p>
        </p:txBody>
      </p:sp>
      <p:sp>
        <p:nvSpPr>
          <p:cNvPr id="6" name="Slide Number Placeholder 5">
            <a:extLst>
              <a:ext uri="{FF2B5EF4-FFF2-40B4-BE49-F238E27FC236}">
                <a16:creationId xmlns:a16="http://schemas.microsoft.com/office/drawing/2014/main" id="{2A7299E3-4DE9-3E45-A7D2-EB01C97B5284}"/>
              </a:ext>
            </a:extLst>
          </p:cNvPr>
          <p:cNvSpPr>
            <a:spLocks noGrp="1"/>
          </p:cNvSpPr>
          <p:nvPr>
            <p:ph type="sldNum" sz="quarter" idx="12"/>
          </p:nvPr>
        </p:nvSpPr>
        <p:spPr/>
        <p:txBody>
          <a:bodyPr/>
          <a:lstStyle/>
          <a:p>
            <a:fld id="{6CCA5A4E-9384-7B4E-A945-D252AB071471}" type="slidenum">
              <a:rPr lang="en-GB" smtClean="0"/>
              <a:t>5</a:t>
            </a:fld>
            <a:endParaRPr lang="en-GB"/>
          </a:p>
        </p:txBody>
      </p:sp>
      <p:sp>
        <p:nvSpPr>
          <p:cNvPr id="7" name="Title 1">
            <a:extLst>
              <a:ext uri="{FF2B5EF4-FFF2-40B4-BE49-F238E27FC236}">
                <a16:creationId xmlns:a16="http://schemas.microsoft.com/office/drawing/2014/main" id="{291201A1-2A8B-334B-AA0D-4C462E203C7C}"/>
              </a:ext>
            </a:extLst>
          </p:cNvPr>
          <p:cNvSpPr txBox="1">
            <a:spLocks/>
          </p:cNvSpPr>
          <p:nvPr/>
        </p:nvSpPr>
        <p:spPr>
          <a:xfrm>
            <a:off x="343672" y="1996776"/>
            <a:ext cx="6319678" cy="1565195"/>
          </a:xfrm>
          <a:prstGeom prst="rect">
            <a:avLst/>
          </a:prstGeom>
          <a:no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3600" b="0" i="0" kern="1200">
                <a:solidFill>
                  <a:srgbClr val="5BAC26"/>
                </a:solidFill>
                <a:latin typeface="Eveleth Dot Light" panose="02010A04020200000003" pitchFamily="2" charset="77"/>
                <a:ea typeface="+mj-ea"/>
                <a:cs typeface="+mj-cs"/>
              </a:defRPr>
            </a:lvl1pPr>
          </a:lstStyle>
          <a:p>
            <a:r>
              <a:rPr lang="en-GB" sz="2800" dirty="0">
                <a:solidFill>
                  <a:srgbClr val="008751"/>
                </a:solidFill>
                <a:latin typeface="+mj-lt"/>
              </a:rPr>
              <a:t>There are more than </a:t>
            </a:r>
            <a:r>
              <a:rPr lang="en-GB" sz="2800" b="1" dirty="0">
                <a:solidFill>
                  <a:srgbClr val="008751"/>
                </a:solidFill>
                <a:latin typeface="+mn-lt"/>
              </a:rPr>
              <a:t>1,200 food bank centres</a:t>
            </a:r>
            <a:r>
              <a:rPr lang="en-GB" sz="2800" dirty="0">
                <a:solidFill>
                  <a:srgbClr val="008751"/>
                </a:solidFill>
                <a:latin typeface="+mj-lt"/>
              </a:rPr>
              <a:t> in our network - about two thirds of all food banks in the UK.</a:t>
            </a:r>
          </a:p>
        </p:txBody>
      </p:sp>
      <p:pic>
        <p:nvPicPr>
          <p:cNvPr id="11" name="Picture 10">
            <a:extLst>
              <a:ext uri="{FF2B5EF4-FFF2-40B4-BE49-F238E27FC236}">
                <a16:creationId xmlns:a16="http://schemas.microsoft.com/office/drawing/2014/main" id="{DDB06681-F063-E943-8D42-E19DF002631D}"/>
              </a:ext>
            </a:extLst>
          </p:cNvPr>
          <p:cNvPicPr>
            <a:picLocks noChangeAspect="1"/>
          </p:cNvPicPr>
          <p:nvPr/>
        </p:nvPicPr>
        <p:blipFill>
          <a:blip r:embed="rId3"/>
          <a:stretch>
            <a:fillRect/>
          </a:stretch>
        </p:blipFill>
        <p:spPr>
          <a:xfrm>
            <a:off x="6096000" y="1178005"/>
            <a:ext cx="6515100" cy="4152900"/>
          </a:xfrm>
          <a:prstGeom prst="rect">
            <a:avLst/>
          </a:prstGeom>
        </p:spPr>
      </p:pic>
    </p:spTree>
    <p:extLst>
      <p:ext uri="{BB962C8B-B14F-4D97-AF65-F5344CB8AC3E}">
        <p14:creationId xmlns:p14="http://schemas.microsoft.com/office/powerpoint/2010/main" val="113605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85F1-A3D8-394F-BCA8-C38B6952CD30}"/>
              </a:ext>
            </a:extLst>
          </p:cNvPr>
          <p:cNvSpPr>
            <a:spLocks noGrp="1"/>
          </p:cNvSpPr>
          <p:nvPr>
            <p:ph type="title"/>
          </p:nvPr>
        </p:nvSpPr>
        <p:spPr>
          <a:xfrm>
            <a:off x="343672" y="549275"/>
            <a:ext cx="6220641" cy="1483714"/>
          </a:xfrm>
        </p:spPr>
        <p:txBody>
          <a:bodyPr>
            <a:normAutofit/>
          </a:bodyPr>
          <a:lstStyle/>
          <a:p>
            <a:r>
              <a:rPr lang="en-GB" dirty="0"/>
              <a:t>Referral process </a:t>
            </a:r>
            <a:br>
              <a:rPr lang="en-GB" dirty="0"/>
            </a:br>
            <a:r>
              <a:rPr lang="en-GB" sz="2000" dirty="0">
                <a:latin typeface="Eveleth Clean Thin" panose="02010304020200000003" pitchFamily="2" charset="77"/>
              </a:rPr>
              <a:t>(how people access a food bank)</a:t>
            </a:r>
            <a:endParaRPr lang="en-GB" dirty="0">
              <a:latin typeface="Eveleth Clean Thin" panose="02010304020200000003" pitchFamily="2" charset="77"/>
            </a:endParaRPr>
          </a:p>
        </p:txBody>
      </p:sp>
      <p:sp>
        <p:nvSpPr>
          <p:cNvPr id="3" name="Content Placeholder 2">
            <a:extLst>
              <a:ext uri="{FF2B5EF4-FFF2-40B4-BE49-F238E27FC236}">
                <a16:creationId xmlns:a16="http://schemas.microsoft.com/office/drawing/2014/main" id="{BACF3A5E-0C6A-E540-8D75-012269135585}"/>
              </a:ext>
            </a:extLst>
          </p:cNvPr>
          <p:cNvSpPr>
            <a:spLocks noGrp="1"/>
          </p:cNvSpPr>
          <p:nvPr>
            <p:ph idx="1"/>
          </p:nvPr>
        </p:nvSpPr>
        <p:spPr>
          <a:xfrm>
            <a:off x="343672" y="1706383"/>
            <a:ext cx="5752328" cy="3450199"/>
          </a:xfrm>
        </p:spPr>
        <p:txBody>
          <a:bodyPr>
            <a:normAutofit/>
          </a:bodyPr>
          <a:lstStyle/>
          <a:p>
            <a:pPr marL="0" indent="0">
              <a:lnSpc>
                <a:spcPct val="100000"/>
              </a:lnSpc>
              <a:buNone/>
            </a:pPr>
            <a:r>
              <a:rPr lang="en-GB" sz="2200" dirty="0">
                <a:solidFill>
                  <a:srgbClr val="424242"/>
                </a:solidFill>
                <a:latin typeface="+mj-lt"/>
              </a:rPr>
              <a:t>People are referred to food banks by external agencies and professionals - like health visitors, social workers, or Citizens Advice staff - if they are in crisis. </a:t>
            </a:r>
          </a:p>
          <a:p>
            <a:pPr marL="0" indent="0">
              <a:lnSpc>
                <a:spcPct val="100000"/>
              </a:lnSpc>
              <a:buNone/>
            </a:pPr>
            <a:endParaRPr lang="en-GB" sz="2200" dirty="0">
              <a:solidFill>
                <a:srgbClr val="424242"/>
              </a:solidFill>
              <a:latin typeface="+mj-lt"/>
            </a:endParaRPr>
          </a:p>
          <a:p>
            <a:pPr marL="0" indent="0">
              <a:lnSpc>
                <a:spcPct val="100000"/>
              </a:lnSpc>
              <a:buNone/>
            </a:pPr>
            <a:r>
              <a:rPr lang="en-GB" sz="2200" dirty="0">
                <a:solidFill>
                  <a:srgbClr val="424242"/>
                </a:solidFill>
                <a:latin typeface="+mj-lt"/>
              </a:rPr>
              <a:t>When they are referred, they are issued with a food bank voucher. When they bring this to their local food bank, they can receive a food bank parcel and compassionate, practical support. </a:t>
            </a:r>
          </a:p>
        </p:txBody>
      </p:sp>
      <p:sp>
        <p:nvSpPr>
          <p:cNvPr id="6" name="Slide Number Placeholder 5">
            <a:extLst>
              <a:ext uri="{FF2B5EF4-FFF2-40B4-BE49-F238E27FC236}">
                <a16:creationId xmlns:a16="http://schemas.microsoft.com/office/drawing/2014/main" id="{2A7299E3-4DE9-3E45-A7D2-EB01C97B5284}"/>
              </a:ext>
            </a:extLst>
          </p:cNvPr>
          <p:cNvSpPr>
            <a:spLocks noGrp="1"/>
          </p:cNvSpPr>
          <p:nvPr>
            <p:ph type="sldNum" sz="quarter" idx="12"/>
          </p:nvPr>
        </p:nvSpPr>
        <p:spPr/>
        <p:txBody>
          <a:bodyPr/>
          <a:lstStyle/>
          <a:p>
            <a:fld id="{6CCA5A4E-9384-7B4E-A945-D252AB071471}" type="slidenum">
              <a:rPr lang="en-GB" smtClean="0"/>
              <a:t>6</a:t>
            </a:fld>
            <a:endParaRPr lang="en-GB"/>
          </a:p>
        </p:txBody>
      </p:sp>
      <p:pic>
        <p:nvPicPr>
          <p:cNvPr id="13" name="Picture Placeholder 8">
            <a:extLst>
              <a:ext uri="{FF2B5EF4-FFF2-40B4-BE49-F238E27FC236}">
                <a16:creationId xmlns:a16="http://schemas.microsoft.com/office/drawing/2014/main" id="{723B4EAA-F0A8-8444-A7FD-757AB4C9F0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46846" y="1248846"/>
            <a:ext cx="4210394" cy="4210394"/>
          </a:xfrm>
          <a:prstGeom prst="rect">
            <a:avLst/>
          </a:prstGeom>
          <a:ln w="63500">
            <a:solidFill>
              <a:schemeClr val="bg1"/>
            </a:solidFill>
          </a:ln>
          <a:effectLst>
            <a:outerShdw blurRad="368300" sx="102000" sy="102000" algn="ctr" rotWithShape="0">
              <a:prstClr val="black">
                <a:alpha val="15000"/>
              </a:prstClr>
            </a:outerShdw>
          </a:effectLst>
        </p:spPr>
      </p:pic>
    </p:spTree>
    <p:extLst>
      <p:ext uri="{BB962C8B-B14F-4D97-AF65-F5344CB8AC3E}">
        <p14:creationId xmlns:p14="http://schemas.microsoft.com/office/powerpoint/2010/main" val="340563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85F1-A3D8-394F-BCA8-C38B6952CD30}"/>
              </a:ext>
            </a:extLst>
          </p:cNvPr>
          <p:cNvSpPr>
            <a:spLocks noGrp="1"/>
          </p:cNvSpPr>
          <p:nvPr>
            <p:ph type="title"/>
          </p:nvPr>
        </p:nvSpPr>
        <p:spPr>
          <a:xfrm>
            <a:off x="343672" y="549275"/>
            <a:ext cx="11513366" cy="1483714"/>
          </a:xfrm>
        </p:spPr>
        <p:txBody>
          <a:bodyPr>
            <a:normAutofit/>
          </a:bodyPr>
          <a:lstStyle/>
          <a:p>
            <a:pPr algn="ctr"/>
            <a:r>
              <a:rPr lang="en-GB" dirty="0"/>
              <a:t>The need</a:t>
            </a:r>
            <a:endParaRPr lang="en-GB" dirty="0">
              <a:latin typeface="Eveleth Clean Thin" panose="02010304020200000003" pitchFamily="2" charset="77"/>
            </a:endParaRPr>
          </a:p>
        </p:txBody>
      </p:sp>
      <p:sp>
        <p:nvSpPr>
          <p:cNvPr id="3" name="Content Placeholder 2">
            <a:extLst>
              <a:ext uri="{FF2B5EF4-FFF2-40B4-BE49-F238E27FC236}">
                <a16:creationId xmlns:a16="http://schemas.microsoft.com/office/drawing/2014/main" id="{BACF3A5E-0C6A-E540-8D75-012269135585}"/>
              </a:ext>
            </a:extLst>
          </p:cNvPr>
          <p:cNvSpPr>
            <a:spLocks noGrp="1"/>
          </p:cNvSpPr>
          <p:nvPr>
            <p:ph idx="1"/>
          </p:nvPr>
        </p:nvSpPr>
        <p:spPr>
          <a:xfrm>
            <a:off x="343672" y="4392131"/>
            <a:ext cx="4128740" cy="1787952"/>
          </a:xfrm>
        </p:spPr>
        <p:txBody>
          <a:bodyPr>
            <a:normAutofit/>
          </a:bodyPr>
          <a:lstStyle/>
          <a:p>
            <a:pPr marL="0" indent="0" algn="ctr">
              <a:lnSpc>
                <a:spcPct val="100000"/>
              </a:lnSpc>
              <a:buNone/>
            </a:pPr>
            <a:r>
              <a:rPr lang="en-GB" sz="2200" dirty="0">
                <a:solidFill>
                  <a:srgbClr val="424242"/>
                </a:solidFill>
                <a:latin typeface="+mj-lt"/>
              </a:rPr>
              <a:t>number of three-day emergency food supplies provided to people in crisis by food banks in the Trussell Trust network</a:t>
            </a:r>
          </a:p>
        </p:txBody>
      </p:sp>
      <p:sp>
        <p:nvSpPr>
          <p:cNvPr id="6" name="Slide Number Placeholder 5">
            <a:extLst>
              <a:ext uri="{FF2B5EF4-FFF2-40B4-BE49-F238E27FC236}">
                <a16:creationId xmlns:a16="http://schemas.microsoft.com/office/drawing/2014/main" id="{2A7299E3-4DE9-3E45-A7D2-EB01C97B5284}"/>
              </a:ext>
            </a:extLst>
          </p:cNvPr>
          <p:cNvSpPr>
            <a:spLocks noGrp="1"/>
          </p:cNvSpPr>
          <p:nvPr>
            <p:ph type="sldNum" sz="quarter" idx="12"/>
          </p:nvPr>
        </p:nvSpPr>
        <p:spPr/>
        <p:txBody>
          <a:bodyPr/>
          <a:lstStyle/>
          <a:p>
            <a:fld id="{6CCA5A4E-9384-7B4E-A945-D252AB071471}" type="slidenum">
              <a:rPr lang="en-GB" smtClean="0"/>
              <a:t>7</a:t>
            </a:fld>
            <a:endParaRPr lang="en-GB"/>
          </a:p>
        </p:txBody>
      </p:sp>
      <p:sp>
        <p:nvSpPr>
          <p:cNvPr id="8" name="Title 1">
            <a:extLst>
              <a:ext uri="{FF2B5EF4-FFF2-40B4-BE49-F238E27FC236}">
                <a16:creationId xmlns:a16="http://schemas.microsoft.com/office/drawing/2014/main" id="{B9D61A69-D651-0342-9379-018C16670D83}"/>
              </a:ext>
            </a:extLst>
          </p:cNvPr>
          <p:cNvSpPr txBox="1">
            <a:spLocks/>
          </p:cNvSpPr>
          <p:nvPr/>
        </p:nvSpPr>
        <p:spPr>
          <a:xfrm>
            <a:off x="343672" y="1355033"/>
            <a:ext cx="11513366" cy="1049147"/>
          </a:xfrm>
          <a:prstGeom prst="rect">
            <a:avLst/>
          </a:prstGeom>
          <a:noFill/>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3600" b="0" i="0" kern="1200">
                <a:solidFill>
                  <a:srgbClr val="5BAC26"/>
                </a:solidFill>
                <a:latin typeface="Eveleth Dot Light" panose="02010A04020200000003" pitchFamily="2" charset="77"/>
                <a:ea typeface="+mj-ea"/>
                <a:cs typeface="+mj-cs"/>
              </a:defRPr>
            </a:lvl1pPr>
          </a:lstStyle>
          <a:p>
            <a:pPr algn="ctr"/>
            <a:r>
              <a:rPr lang="en-GB" sz="2800" dirty="0">
                <a:solidFill>
                  <a:srgbClr val="008751"/>
                </a:solidFill>
                <a:latin typeface="+mj-lt"/>
              </a:rPr>
              <a:t>More than </a:t>
            </a:r>
            <a:r>
              <a:rPr lang="en-GB" sz="2800" b="1" dirty="0">
                <a:solidFill>
                  <a:srgbClr val="008751"/>
                </a:solidFill>
                <a:latin typeface="+mn-lt"/>
              </a:rPr>
              <a:t>14 million people </a:t>
            </a:r>
            <a:r>
              <a:rPr lang="en-GB" sz="2800" dirty="0">
                <a:solidFill>
                  <a:srgbClr val="008751"/>
                </a:solidFill>
                <a:latin typeface="+mj-lt"/>
              </a:rPr>
              <a:t>in the UK are </a:t>
            </a:r>
            <a:r>
              <a:rPr lang="en-GB" sz="2800" b="1" dirty="0">
                <a:solidFill>
                  <a:srgbClr val="008751"/>
                </a:solidFill>
                <a:latin typeface="+mn-lt"/>
              </a:rPr>
              <a:t>living in poverty</a:t>
            </a:r>
            <a:r>
              <a:rPr lang="en-GB" sz="2800" dirty="0">
                <a:solidFill>
                  <a:srgbClr val="008751"/>
                </a:solidFill>
                <a:latin typeface="+mj-lt"/>
              </a:rPr>
              <a:t>, </a:t>
            </a:r>
            <a:br>
              <a:rPr lang="en-GB" sz="2800" dirty="0">
                <a:solidFill>
                  <a:srgbClr val="008751"/>
                </a:solidFill>
                <a:latin typeface="+mj-lt"/>
              </a:rPr>
            </a:br>
            <a:r>
              <a:rPr lang="en-GB" sz="2800" dirty="0">
                <a:solidFill>
                  <a:srgbClr val="008751"/>
                </a:solidFill>
                <a:latin typeface="+mj-lt"/>
              </a:rPr>
              <a:t>4.5 million of these are children. </a:t>
            </a:r>
          </a:p>
        </p:txBody>
      </p:sp>
      <p:sp>
        <p:nvSpPr>
          <p:cNvPr id="9" name="Content Placeholder 2">
            <a:extLst>
              <a:ext uri="{FF2B5EF4-FFF2-40B4-BE49-F238E27FC236}">
                <a16:creationId xmlns:a16="http://schemas.microsoft.com/office/drawing/2014/main" id="{A2F1864B-EC2F-B64C-B2E9-D1F764C4DDDF}"/>
              </a:ext>
            </a:extLst>
          </p:cNvPr>
          <p:cNvSpPr txBox="1">
            <a:spLocks/>
          </p:cNvSpPr>
          <p:nvPr/>
        </p:nvSpPr>
        <p:spPr>
          <a:xfrm>
            <a:off x="343672" y="3568702"/>
            <a:ext cx="4128740" cy="851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4800" dirty="0">
                <a:solidFill>
                  <a:srgbClr val="5BAC26"/>
                </a:solidFill>
                <a:latin typeface="Eveleth Dot Light" panose="02010A04020200000003" pitchFamily="2" charset="77"/>
              </a:rPr>
              <a:t>1.6 million</a:t>
            </a:r>
          </a:p>
        </p:txBody>
      </p:sp>
      <p:sp>
        <p:nvSpPr>
          <p:cNvPr id="10" name="Content Placeholder 2">
            <a:extLst>
              <a:ext uri="{FF2B5EF4-FFF2-40B4-BE49-F238E27FC236}">
                <a16:creationId xmlns:a16="http://schemas.microsoft.com/office/drawing/2014/main" id="{158A28CC-F66E-0041-BC81-CB980208F77D}"/>
              </a:ext>
            </a:extLst>
          </p:cNvPr>
          <p:cNvSpPr txBox="1">
            <a:spLocks/>
          </p:cNvSpPr>
          <p:nvPr/>
        </p:nvSpPr>
        <p:spPr>
          <a:xfrm>
            <a:off x="343672" y="3122821"/>
            <a:ext cx="4128740" cy="458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dirty="0">
                <a:solidFill>
                  <a:srgbClr val="008751"/>
                </a:solidFill>
                <a:latin typeface="Eveleth Clean Thin" panose="02010304020200000003" pitchFamily="2" charset="77"/>
              </a:rPr>
              <a:t>April 2018 - March 2019</a:t>
            </a:r>
          </a:p>
        </p:txBody>
      </p:sp>
      <p:grpSp>
        <p:nvGrpSpPr>
          <p:cNvPr id="24" name="Group 23">
            <a:extLst>
              <a:ext uri="{FF2B5EF4-FFF2-40B4-BE49-F238E27FC236}">
                <a16:creationId xmlns:a16="http://schemas.microsoft.com/office/drawing/2014/main" id="{8A9F80D6-BB1C-474D-A037-AAF44944DEA3}"/>
              </a:ext>
            </a:extLst>
          </p:cNvPr>
          <p:cNvGrpSpPr/>
          <p:nvPr/>
        </p:nvGrpSpPr>
        <p:grpSpPr>
          <a:xfrm>
            <a:off x="7162483" y="3528053"/>
            <a:ext cx="4528221" cy="851027"/>
            <a:chOff x="7162483" y="3528053"/>
            <a:chExt cx="4528221" cy="851027"/>
          </a:xfrm>
        </p:grpSpPr>
        <p:sp>
          <p:nvSpPr>
            <p:cNvPr id="11" name="Content Placeholder 2">
              <a:extLst>
                <a:ext uri="{FF2B5EF4-FFF2-40B4-BE49-F238E27FC236}">
                  <a16:creationId xmlns:a16="http://schemas.microsoft.com/office/drawing/2014/main" id="{BB7D58CE-0D4F-E04E-B863-3AF06FFB7B32}"/>
                </a:ext>
              </a:extLst>
            </p:cNvPr>
            <p:cNvSpPr txBox="1">
              <a:spLocks/>
            </p:cNvSpPr>
            <p:nvPr/>
          </p:nvSpPr>
          <p:spPr>
            <a:xfrm>
              <a:off x="7480796" y="3528053"/>
              <a:ext cx="1503235" cy="851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4800" dirty="0">
                  <a:solidFill>
                    <a:srgbClr val="5BAC26"/>
                  </a:solidFill>
                  <a:latin typeface="Eveleth Dot Light" panose="02010A04020200000003" pitchFamily="2" charset="77"/>
                </a:rPr>
                <a:t>19%</a:t>
              </a:r>
            </a:p>
          </p:txBody>
        </p:sp>
        <p:sp>
          <p:nvSpPr>
            <p:cNvPr id="12" name="Content Placeholder 2">
              <a:extLst>
                <a:ext uri="{FF2B5EF4-FFF2-40B4-BE49-F238E27FC236}">
                  <a16:creationId xmlns:a16="http://schemas.microsoft.com/office/drawing/2014/main" id="{284E8338-A2BC-B849-A283-CFF9FABD7521}"/>
                </a:ext>
              </a:extLst>
            </p:cNvPr>
            <p:cNvSpPr txBox="1">
              <a:spLocks/>
            </p:cNvSpPr>
            <p:nvPr/>
          </p:nvSpPr>
          <p:spPr>
            <a:xfrm>
              <a:off x="9100457" y="3550158"/>
              <a:ext cx="2590247" cy="7068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200" dirty="0">
                  <a:solidFill>
                    <a:srgbClr val="424242"/>
                  </a:solidFill>
                  <a:latin typeface="+mj-lt"/>
                </a:rPr>
                <a:t>increase compared </a:t>
              </a:r>
            </a:p>
            <a:p>
              <a:pPr marL="0" indent="0">
                <a:lnSpc>
                  <a:spcPct val="100000"/>
                </a:lnSpc>
                <a:spcBef>
                  <a:spcPts val="0"/>
                </a:spcBef>
                <a:buNone/>
              </a:pPr>
              <a:r>
                <a:rPr lang="en-GB" sz="2200" dirty="0">
                  <a:solidFill>
                    <a:srgbClr val="424242"/>
                  </a:solidFill>
                  <a:latin typeface="+mj-lt"/>
                </a:rPr>
                <a:t>with previous year</a:t>
              </a:r>
            </a:p>
          </p:txBody>
        </p:sp>
        <p:pic>
          <p:nvPicPr>
            <p:cNvPr id="20" name="Graphic 19">
              <a:extLst>
                <a:ext uri="{FF2B5EF4-FFF2-40B4-BE49-F238E27FC236}">
                  <a16:creationId xmlns:a16="http://schemas.microsoft.com/office/drawing/2014/main" id="{60762A06-D32F-4748-9AD7-D815D9B6BC4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62483" y="3622224"/>
              <a:ext cx="318313" cy="534118"/>
            </a:xfrm>
            <a:prstGeom prst="rect">
              <a:avLst/>
            </a:prstGeom>
          </p:spPr>
        </p:pic>
      </p:grpSp>
      <p:grpSp>
        <p:nvGrpSpPr>
          <p:cNvPr id="7" name="Group 6">
            <a:extLst>
              <a:ext uri="{FF2B5EF4-FFF2-40B4-BE49-F238E27FC236}">
                <a16:creationId xmlns:a16="http://schemas.microsoft.com/office/drawing/2014/main" id="{5C2AD3BD-DEE5-B342-A85C-573014CBE3F3}"/>
              </a:ext>
            </a:extLst>
          </p:cNvPr>
          <p:cNvGrpSpPr/>
          <p:nvPr/>
        </p:nvGrpSpPr>
        <p:grpSpPr>
          <a:xfrm>
            <a:off x="7162483" y="4672789"/>
            <a:ext cx="4528221" cy="856081"/>
            <a:chOff x="7162483" y="4672789"/>
            <a:chExt cx="4528221" cy="856081"/>
          </a:xfrm>
        </p:grpSpPr>
        <p:sp>
          <p:nvSpPr>
            <p:cNvPr id="14" name="Content Placeholder 2">
              <a:extLst>
                <a:ext uri="{FF2B5EF4-FFF2-40B4-BE49-F238E27FC236}">
                  <a16:creationId xmlns:a16="http://schemas.microsoft.com/office/drawing/2014/main" id="{B79BF040-F1FA-C149-B566-1F4E736C9F0A}"/>
                </a:ext>
              </a:extLst>
            </p:cNvPr>
            <p:cNvSpPr txBox="1">
              <a:spLocks/>
            </p:cNvSpPr>
            <p:nvPr/>
          </p:nvSpPr>
          <p:spPr>
            <a:xfrm>
              <a:off x="7480796" y="4677843"/>
              <a:ext cx="1619661" cy="851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4800" dirty="0">
                  <a:solidFill>
                    <a:srgbClr val="5BAC26"/>
                  </a:solidFill>
                  <a:latin typeface="Eveleth Dot Light" panose="02010A04020200000003" pitchFamily="2" charset="77"/>
                </a:rPr>
                <a:t>73%</a:t>
              </a:r>
            </a:p>
          </p:txBody>
        </p:sp>
        <p:sp>
          <p:nvSpPr>
            <p:cNvPr id="15" name="Content Placeholder 2">
              <a:extLst>
                <a:ext uri="{FF2B5EF4-FFF2-40B4-BE49-F238E27FC236}">
                  <a16:creationId xmlns:a16="http://schemas.microsoft.com/office/drawing/2014/main" id="{5B2E4C3F-8271-C24F-81DD-7F42A2D4BA1B}"/>
                </a:ext>
              </a:extLst>
            </p:cNvPr>
            <p:cNvSpPr txBox="1">
              <a:spLocks/>
            </p:cNvSpPr>
            <p:nvPr/>
          </p:nvSpPr>
          <p:spPr>
            <a:xfrm>
              <a:off x="9100457" y="4672789"/>
              <a:ext cx="2590247" cy="7068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200" dirty="0">
                  <a:solidFill>
                    <a:srgbClr val="424242"/>
                  </a:solidFill>
                  <a:latin typeface="+mj-lt"/>
                </a:rPr>
                <a:t>increase in the last five years</a:t>
              </a:r>
            </a:p>
          </p:txBody>
        </p:sp>
        <p:pic>
          <p:nvPicPr>
            <p:cNvPr id="21" name="Graphic 20">
              <a:extLst>
                <a:ext uri="{FF2B5EF4-FFF2-40B4-BE49-F238E27FC236}">
                  <a16:creationId xmlns:a16="http://schemas.microsoft.com/office/drawing/2014/main" id="{81CB2E8B-5CFB-2948-8CD7-0AE83083AF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62483" y="4760377"/>
              <a:ext cx="318313" cy="534118"/>
            </a:xfrm>
            <a:prstGeom prst="rect">
              <a:avLst/>
            </a:prstGeom>
          </p:spPr>
        </p:pic>
      </p:grpSp>
      <p:pic>
        <p:nvPicPr>
          <p:cNvPr id="23" name="Picture 22">
            <a:extLst>
              <a:ext uri="{FF2B5EF4-FFF2-40B4-BE49-F238E27FC236}">
                <a16:creationId xmlns:a16="http://schemas.microsoft.com/office/drawing/2014/main" id="{95B8D763-53E3-E54D-AC40-7B2A777D622D}"/>
              </a:ext>
            </a:extLst>
          </p:cNvPr>
          <p:cNvPicPr>
            <a:picLocks noChangeAspect="1"/>
          </p:cNvPicPr>
          <p:nvPr/>
        </p:nvPicPr>
        <p:blipFill>
          <a:blip r:embed="rId5"/>
          <a:stretch>
            <a:fillRect/>
          </a:stretch>
        </p:blipFill>
        <p:spPr>
          <a:xfrm>
            <a:off x="4546936" y="2790205"/>
            <a:ext cx="2806700" cy="2933700"/>
          </a:xfrm>
          <a:prstGeom prst="rect">
            <a:avLst/>
          </a:prstGeom>
        </p:spPr>
      </p:pic>
    </p:spTree>
    <p:extLst>
      <p:ext uri="{BB962C8B-B14F-4D97-AF65-F5344CB8AC3E}">
        <p14:creationId xmlns:p14="http://schemas.microsoft.com/office/powerpoint/2010/main" val="10086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12" presetClass="entr" presetSubtype="2"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p:tgtEl>
                                          <p:spTgt spid="24"/>
                                        </p:tgtEl>
                                        <p:attrNameLst>
                                          <p:attrName>ppt_x</p:attrName>
                                        </p:attrNameLst>
                                      </p:cBhvr>
                                      <p:tavLst>
                                        <p:tav tm="0">
                                          <p:val>
                                            <p:strVal val="#ppt_x+#ppt_w*1.125000"/>
                                          </p:val>
                                        </p:tav>
                                        <p:tav tm="100000">
                                          <p:val>
                                            <p:strVal val="#ppt_x"/>
                                          </p:val>
                                        </p:tav>
                                      </p:tavLst>
                                    </p:anim>
                                    <p:animEffect transition="in" filter="wipe(left)">
                                      <p:cBhvr>
                                        <p:cTn id="43" dur="500"/>
                                        <p:tgtEl>
                                          <p:spTgt spid="24"/>
                                        </p:tgtEl>
                                      </p:cBhvr>
                                    </p:animEffect>
                                  </p:childTnLst>
                                </p:cTn>
                              </p:par>
                              <p:par>
                                <p:cTn id="44" presetID="12" presetClass="entr" presetSubtype="4"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p:tgtEl>
                                          <p:spTgt spid="7"/>
                                        </p:tgtEl>
                                        <p:attrNameLst>
                                          <p:attrName>ppt_y</p:attrName>
                                        </p:attrNameLst>
                                      </p:cBhvr>
                                      <p:tavLst>
                                        <p:tav tm="0">
                                          <p:val>
                                            <p:strVal val="#ppt_y+#ppt_h*1.125000"/>
                                          </p:val>
                                        </p:tav>
                                        <p:tav tm="100000">
                                          <p:val>
                                            <p:strVal val="#ppt_y"/>
                                          </p:val>
                                        </p:tav>
                                      </p:tavLst>
                                    </p:anim>
                                    <p:animEffect transition="in" filter="wipe(up)">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D3D375B-4086-4B5E-A9D0-2968D742A674}"/>
              </a:ext>
            </a:extLst>
          </p:cNvPr>
          <p:cNvSpPr>
            <a:spLocks noGrp="1"/>
          </p:cNvSpPr>
          <p:nvPr>
            <p:ph type="title"/>
          </p:nvPr>
        </p:nvSpPr>
        <p:spPr/>
        <p:txBody>
          <a:bodyPr/>
          <a:lstStyle/>
          <a:p>
            <a:r>
              <a:rPr lang="en-GB" dirty="0"/>
              <a:t>South west</a:t>
            </a:r>
          </a:p>
        </p:txBody>
      </p:sp>
      <p:pic>
        <p:nvPicPr>
          <p:cNvPr id="7" name="Picture 2">
            <a:extLst>
              <a:ext uri="{FF2B5EF4-FFF2-40B4-BE49-F238E27FC236}">
                <a16:creationId xmlns:a16="http://schemas.microsoft.com/office/drawing/2014/main" id="{3E504D81-431B-430F-830F-FF2C29520826}"/>
              </a:ext>
            </a:extLst>
          </p:cNvPr>
          <p:cNvPicPr>
            <a:picLocks noGrp="1" noChangeAspect="1" noChangeArrowheads="1"/>
          </p:cNvPicPr>
          <p:nvPr>
            <p:ph idx="1"/>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668531" y="732875"/>
            <a:ext cx="4286851" cy="528028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45643C9-B266-49A8-AAEB-FA5D923847A7}"/>
              </a:ext>
            </a:extLst>
          </p:cNvPr>
          <p:cNvSpPr>
            <a:spLocks noGrp="1"/>
          </p:cNvSpPr>
          <p:nvPr>
            <p:ph type="sldNum" sz="quarter" idx="12"/>
          </p:nvPr>
        </p:nvSpPr>
        <p:spPr/>
        <p:txBody>
          <a:bodyPr/>
          <a:lstStyle/>
          <a:p>
            <a:fld id="{6CCA5A4E-9384-7B4E-A945-D252AB071471}" type="slidenum">
              <a:rPr lang="en-GB" smtClean="0"/>
              <a:t>8</a:t>
            </a:fld>
            <a:endParaRPr lang="en-GB"/>
          </a:p>
        </p:txBody>
      </p:sp>
      <p:sp>
        <p:nvSpPr>
          <p:cNvPr id="8" name="Content Placeholder 2">
            <a:extLst>
              <a:ext uri="{FF2B5EF4-FFF2-40B4-BE49-F238E27FC236}">
                <a16:creationId xmlns:a16="http://schemas.microsoft.com/office/drawing/2014/main" id="{24751BCD-ECF1-4798-8E14-CF370545C4A4}"/>
              </a:ext>
            </a:extLst>
          </p:cNvPr>
          <p:cNvSpPr txBox="1">
            <a:spLocks/>
          </p:cNvSpPr>
          <p:nvPr/>
        </p:nvSpPr>
        <p:spPr>
          <a:xfrm>
            <a:off x="1394730" y="2653271"/>
            <a:ext cx="4128740" cy="1787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2200" dirty="0">
                <a:solidFill>
                  <a:srgbClr val="424242"/>
                </a:solidFill>
                <a:latin typeface="+mj-lt"/>
              </a:rPr>
              <a:t>three-day emergency food supplies provided to people in crisis by food banks in the Trussell Trust network in the South West of England</a:t>
            </a:r>
          </a:p>
        </p:txBody>
      </p:sp>
      <p:sp>
        <p:nvSpPr>
          <p:cNvPr id="9" name="Content Placeholder 2">
            <a:extLst>
              <a:ext uri="{FF2B5EF4-FFF2-40B4-BE49-F238E27FC236}">
                <a16:creationId xmlns:a16="http://schemas.microsoft.com/office/drawing/2014/main" id="{E1053F76-75A2-4B99-B5F5-F1647AF29E50}"/>
              </a:ext>
            </a:extLst>
          </p:cNvPr>
          <p:cNvSpPr txBox="1">
            <a:spLocks/>
          </p:cNvSpPr>
          <p:nvPr/>
        </p:nvSpPr>
        <p:spPr>
          <a:xfrm>
            <a:off x="1394730" y="1911167"/>
            <a:ext cx="4128740" cy="851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4800" dirty="0">
                <a:solidFill>
                  <a:srgbClr val="5BAC26"/>
                </a:solidFill>
                <a:latin typeface="Eveleth Dot Light" panose="02010A04020200000003" pitchFamily="2" charset="77"/>
              </a:rPr>
              <a:t>132,510</a:t>
            </a:r>
          </a:p>
        </p:txBody>
      </p:sp>
      <p:sp>
        <p:nvSpPr>
          <p:cNvPr id="10" name="Content Placeholder 2">
            <a:extLst>
              <a:ext uri="{FF2B5EF4-FFF2-40B4-BE49-F238E27FC236}">
                <a16:creationId xmlns:a16="http://schemas.microsoft.com/office/drawing/2014/main" id="{56E8F9C8-5EEC-47A1-997A-8885EE49EAEC}"/>
              </a:ext>
            </a:extLst>
          </p:cNvPr>
          <p:cNvSpPr txBox="1">
            <a:spLocks/>
          </p:cNvSpPr>
          <p:nvPr/>
        </p:nvSpPr>
        <p:spPr>
          <a:xfrm>
            <a:off x="1394730" y="1503305"/>
            <a:ext cx="4128740" cy="458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dirty="0">
                <a:solidFill>
                  <a:srgbClr val="008751"/>
                </a:solidFill>
                <a:latin typeface="Eveleth Clean Thin" panose="02010304020200000003" pitchFamily="2" charset="77"/>
              </a:rPr>
              <a:t>April 2018 - March 2019</a:t>
            </a:r>
          </a:p>
        </p:txBody>
      </p:sp>
      <p:sp>
        <p:nvSpPr>
          <p:cNvPr id="12" name="Rectangle 11">
            <a:extLst>
              <a:ext uri="{FF2B5EF4-FFF2-40B4-BE49-F238E27FC236}">
                <a16:creationId xmlns:a16="http://schemas.microsoft.com/office/drawing/2014/main" id="{03E4E9FD-90A2-4781-B332-9CB20D5CA69C}"/>
              </a:ext>
            </a:extLst>
          </p:cNvPr>
          <p:cNvSpPr/>
          <p:nvPr/>
        </p:nvSpPr>
        <p:spPr>
          <a:xfrm>
            <a:off x="2560320" y="4595823"/>
            <a:ext cx="1563067" cy="830997"/>
          </a:xfrm>
          <a:prstGeom prst="rect">
            <a:avLst/>
          </a:prstGeom>
        </p:spPr>
        <p:txBody>
          <a:bodyPr wrap="square">
            <a:spAutoFit/>
          </a:bodyPr>
          <a:lstStyle/>
          <a:p>
            <a:pPr algn="ctr"/>
            <a:r>
              <a:rPr lang="en-GB" sz="4800" dirty="0">
                <a:solidFill>
                  <a:srgbClr val="5BAC26"/>
                </a:solidFill>
                <a:latin typeface="Eveleth Dot Light" panose="02010A04020200000003" pitchFamily="2" charset="77"/>
              </a:rPr>
              <a:t>41</a:t>
            </a:r>
          </a:p>
        </p:txBody>
      </p:sp>
      <p:sp>
        <p:nvSpPr>
          <p:cNvPr id="13" name="Content Placeholder 2">
            <a:extLst>
              <a:ext uri="{FF2B5EF4-FFF2-40B4-BE49-F238E27FC236}">
                <a16:creationId xmlns:a16="http://schemas.microsoft.com/office/drawing/2014/main" id="{64814843-40AA-4D27-8FF9-32443ACEB09E}"/>
              </a:ext>
            </a:extLst>
          </p:cNvPr>
          <p:cNvSpPr txBox="1">
            <a:spLocks/>
          </p:cNvSpPr>
          <p:nvPr/>
        </p:nvSpPr>
        <p:spPr>
          <a:xfrm>
            <a:off x="1394730" y="5310078"/>
            <a:ext cx="4128740" cy="1787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2200" dirty="0">
                <a:solidFill>
                  <a:srgbClr val="424242"/>
                </a:solidFill>
                <a:latin typeface="+mj-lt"/>
              </a:rPr>
              <a:t>Trussell Trust food banks in the South West of England</a:t>
            </a:r>
          </a:p>
        </p:txBody>
      </p:sp>
    </p:spTree>
    <p:extLst>
      <p:ext uri="{BB962C8B-B14F-4D97-AF65-F5344CB8AC3E}">
        <p14:creationId xmlns:p14="http://schemas.microsoft.com/office/powerpoint/2010/main" val="222886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1000"/>
                                        <p:tgtEl>
                                          <p:spTgt spid="13">
                                            <p:txEl>
                                              <p:pRg st="0" end="0"/>
                                            </p:txEl>
                                          </p:spTgt>
                                        </p:tgtEl>
                                      </p:cBhvr>
                                    </p:animEffect>
                                    <p:anim calcmode="lin" valueType="num">
                                      <p:cBhvr>
                                        <p:cTn id="2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12" grpId="0"/>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85F1-A3D8-394F-BCA8-C38B6952CD30}"/>
              </a:ext>
            </a:extLst>
          </p:cNvPr>
          <p:cNvSpPr>
            <a:spLocks noGrp="1"/>
          </p:cNvSpPr>
          <p:nvPr>
            <p:ph type="title"/>
          </p:nvPr>
        </p:nvSpPr>
        <p:spPr>
          <a:xfrm>
            <a:off x="343672" y="549275"/>
            <a:ext cx="11513366" cy="1483714"/>
          </a:xfrm>
        </p:spPr>
        <p:txBody>
          <a:bodyPr>
            <a:normAutofit/>
          </a:bodyPr>
          <a:lstStyle/>
          <a:p>
            <a:pPr algn="ctr"/>
            <a:r>
              <a:rPr lang="en-GB" dirty="0"/>
              <a:t>Groups most likely to need</a:t>
            </a:r>
            <a:br>
              <a:rPr lang="en-GB" dirty="0"/>
            </a:br>
            <a:r>
              <a:rPr lang="en-GB" dirty="0"/>
              <a:t>a food bank’s help </a:t>
            </a:r>
            <a:endParaRPr lang="en-GB" dirty="0">
              <a:latin typeface="Eveleth Clean Thin" panose="02010304020200000003" pitchFamily="2" charset="77"/>
            </a:endParaRPr>
          </a:p>
        </p:txBody>
      </p:sp>
      <p:sp>
        <p:nvSpPr>
          <p:cNvPr id="6" name="Slide Number Placeholder 5">
            <a:extLst>
              <a:ext uri="{FF2B5EF4-FFF2-40B4-BE49-F238E27FC236}">
                <a16:creationId xmlns:a16="http://schemas.microsoft.com/office/drawing/2014/main" id="{2A7299E3-4DE9-3E45-A7D2-EB01C97B5284}"/>
              </a:ext>
            </a:extLst>
          </p:cNvPr>
          <p:cNvSpPr>
            <a:spLocks noGrp="1"/>
          </p:cNvSpPr>
          <p:nvPr>
            <p:ph type="sldNum" sz="quarter" idx="12"/>
          </p:nvPr>
        </p:nvSpPr>
        <p:spPr/>
        <p:txBody>
          <a:bodyPr/>
          <a:lstStyle/>
          <a:p>
            <a:fld id="{6CCA5A4E-9384-7B4E-A945-D252AB071471}" type="slidenum">
              <a:rPr lang="en-GB" smtClean="0"/>
              <a:t>9</a:t>
            </a:fld>
            <a:endParaRPr lang="en-GB"/>
          </a:p>
        </p:txBody>
      </p:sp>
      <p:grpSp>
        <p:nvGrpSpPr>
          <p:cNvPr id="9" name="Group 8">
            <a:extLst>
              <a:ext uri="{FF2B5EF4-FFF2-40B4-BE49-F238E27FC236}">
                <a16:creationId xmlns:a16="http://schemas.microsoft.com/office/drawing/2014/main" id="{80EEDB34-7854-4FE7-9A64-656A266A6D18}"/>
              </a:ext>
            </a:extLst>
          </p:cNvPr>
          <p:cNvGrpSpPr/>
          <p:nvPr/>
        </p:nvGrpSpPr>
        <p:grpSpPr>
          <a:xfrm>
            <a:off x="9194917" y="1535991"/>
            <a:ext cx="2806700" cy="4391191"/>
            <a:chOff x="9194917" y="1535991"/>
            <a:chExt cx="2806700" cy="4391191"/>
          </a:xfrm>
        </p:grpSpPr>
        <p:sp>
          <p:nvSpPr>
            <p:cNvPr id="22" name="Content Placeholder 2">
              <a:extLst>
                <a:ext uri="{FF2B5EF4-FFF2-40B4-BE49-F238E27FC236}">
                  <a16:creationId xmlns:a16="http://schemas.microsoft.com/office/drawing/2014/main" id="{8C3B820D-DCD2-A14F-A3B8-EE5E15331DE9}"/>
                </a:ext>
              </a:extLst>
            </p:cNvPr>
            <p:cNvSpPr txBox="1">
              <a:spLocks/>
            </p:cNvSpPr>
            <p:nvPr/>
          </p:nvSpPr>
          <p:spPr>
            <a:xfrm>
              <a:off x="9213052" y="4377214"/>
              <a:ext cx="2786861" cy="1549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pc="-100" dirty="0">
                  <a:solidFill>
                    <a:srgbClr val="008751"/>
                  </a:solidFill>
                  <a:latin typeface="Eveleth Clean Thin" panose="02010304020200000003" pitchFamily="2" charset="77"/>
                </a:rPr>
                <a:t>Households with ill health or disability</a:t>
              </a:r>
            </a:p>
          </p:txBody>
        </p:sp>
        <p:pic>
          <p:nvPicPr>
            <p:cNvPr id="24" name="Picture 23">
              <a:extLst>
                <a:ext uri="{FF2B5EF4-FFF2-40B4-BE49-F238E27FC236}">
                  <a16:creationId xmlns:a16="http://schemas.microsoft.com/office/drawing/2014/main" id="{97A1450E-A2C2-914D-A31C-495AF9F938BF}"/>
                </a:ext>
              </a:extLst>
            </p:cNvPr>
            <p:cNvPicPr>
              <a:picLocks noChangeAspect="1"/>
            </p:cNvPicPr>
            <p:nvPr/>
          </p:nvPicPr>
          <p:blipFill>
            <a:blip r:embed="rId3"/>
            <a:stretch>
              <a:fillRect/>
            </a:stretch>
          </p:blipFill>
          <p:spPr>
            <a:xfrm>
              <a:off x="9194917" y="1535991"/>
              <a:ext cx="2806700" cy="2933700"/>
            </a:xfrm>
            <a:prstGeom prst="rect">
              <a:avLst/>
            </a:prstGeom>
          </p:spPr>
        </p:pic>
      </p:grpSp>
      <p:grpSp>
        <p:nvGrpSpPr>
          <p:cNvPr id="7" name="Group 6">
            <a:extLst>
              <a:ext uri="{FF2B5EF4-FFF2-40B4-BE49-F238E27FC236}">
                <a16:creationId xmlns:a16="http://schemas.microsoft.com/office/drawing/2014/main" id="{2FD7F03F-365C-43C9-BF48-53C5B31CFE98}"/>
              </a:ext>
            </a:extLst>
          </p:cNvPr>
          <p:cNvGrpSpPr/>
          <p:nvPr/>
        </p:nvGrpSpPr>
        <p:grpSpPr>
          <a:xfrm>
            <a:off x="772503" y="1535991"/>
            <a:ext cx="2806750" cy="4391191"/>
            <a:chOff x="3197651" y="1535991"/>
            <a:chExt cx="2806750" cy="4391191"/>
          </a:xfrm>
        </p:grpSpPr>
        <p:sp>
          <p:nvSpPr>
            <p:cNvPr id="19" name="Content Placeholder 2">
              <a:extLst>
                <a:ext uri="{FF2B5EF4-FFF2-40B4-BE49-F238E27FC236}">
                  <a16:creationId xmlns:a16="http://schemas.microsoft.com/office/drawing/2014/main" id="{67BD4E8A-B809-7A42-A897-159C253C25C0}"/>
                </a:ext>
              </a:extLst>
            </p:cNvPr>
            <p:cNvSpPr txBox="1">
              <a:spLocks/>
            </p:cNvSpPr>
            <p:nvPr/>
          </p:nvSpPr>
          <p:spPr>
            <a:xfrm>
              <a:off x="3197651" y="4377214"/>
              <a:ext cx="2806750" cy="1549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pc="-100" dirty="0">
                  <a:solidFill>
                    <a:srgbClr val="008751"/>
                  </a:solidFill>
                  <a:latin typeface="Eveleth Clean Thin" panose="02010304020200000003" pitchFamily="2" charset="77"/>
                </a:rPr>
                <a:t>single </a:t>
              </a:r>
              <a:br>
                <a:rPr lang="en-GB" spc="-100" dirty="0">
                  <a:solidFill>
                    <a:srgbClr val="008751"/>
                  </a:solidFill>
                  <a:latin typeface="Eveleth Clean Thin" panose="02010304020200000003" pitchFamily="2" charset="77"/>
                </a:rPr>
              </a:br>
              <a:r>
                <a:rPr lang="en-GB" spc="-100" dirty="0">
                  <a:solidFill>
                    <a:srgbClr val="008751"/>
                  </a:solidFill>
                  <a:latin typeface="Eveleth Clean Thin" panose="02010304020200000003" pitchFamily="2" charset="77"/>
                </a:rPr>
                <a:t>parents</a:t>
              </a:r>
            </a:p>
          </p:txBody>
        </p:sp>
        <p:pic>
          <p:nvPicPr>
            <p:cNvPr id="26" name="Picture 25">
              <a:extLst>
                <a:ext uri="{FF2B5EF4-FFF2-40B4-BE49-F238E27FC236}">
                  <a16:creationId xmlns:a16="http://schemas.microsoft.com/office/drawing/2014/main" id="{4BE788BD-EB8B-044A-BEAF-DFEA8184CE8C}"/>
                </a:ext>
              </a:extLst>
            </p:cNvPr>
            <p:cNvPicPr>
              <a:picLocks noChangeAspect="1"/>
            </p:cNvPicPr>
            <p:nvPr/>
          </p:nvPicPr>
          <p:blipFill>
            <a:blip r:embed="rId4"/>
            <a:stretch>
              <a:fillRect/>
            </a:stretch>
          </p:blipFill>
          <p:spPr>
            <a:xfrm>
              <a:off x="3197701" y="1535991"/>
              <a:ext cx="2806700" cy="2933700"/>
            </a:xfrm>
            <a:prstGeom prst="rect">
              <a:avLst/>
            </a:prstGeom>
          </p:spPr>
        </p:pic>
      </p:grpSp>
      <p:grpSp>
        <p:nvGrpSpPr>
          <p:cNvPr id="8" name="Group 7">
            <a:extLst>
              <a:ext uri="{FF2B5EF4-FFF2-40B4-BE49-F238E27FC236}">
                <a16:creationId xmlns:a16="http://schemas.microsoft.com/office/drawing/2014/main" id="{9A4F98A8-4022-456A-B983-A39298CFF2A2}"/>
              </a:ext>
            </a:extLst>
          </p:cNvPr>
          <p:cNvGrpSpPr/>
          <p:nvPr/>
        </p:nvGrpSpPr>
        <p:grpSpPr>
          <a:xfrm>
            <a:off x="4974616" y="1535991"/>
            <a:ext cx="2824937" cy="4391191"/>
            <a:chOff x="6196258" y="1535991"/>
            <a:chExt cx="2824937" cy="4391191"/>
          </a:xfrm>
        </p:grpSpPr>
        <p:sp>
          <p:nvSpPr>
            <p:cNvPr id="16" name="Content Placeholder 2">
              <a:extLst>
                <a:ext uri="{FF2B5EF4-FFF2-40B4-BE49-F238E27FC236}">
                  <a16:creationId xmlns:a16="http://schemas.microsoft.com/office/drawing/2014/main" id="{D7D55862-27D7-144C-9269-102A6249ED3A}"/>
                </a:ext>
              </a:extLst>
            </p:cNvPr>
            <p:cNvSpPr txBox="1">
              <a:spLocks/>
            </p:cNvSpPr>
            <p:nvPr/>
          </p:nvSpPr>
          <p:spPr>
            <a:xfrm>
              <a:off x="6196258" y="4377214"/>
              <a:ext cx="2824937" cy="1549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pc="-100" dirty="0">
                  <a:solidFill>
                    <a:srgbClr val="008751"/>
                  </a:solidFill>
                  <a:latin typeface="Eveleth Clean Thin" panose="02010304020200000003" pitchFamily="2" charset="77"/>
                </a:rPr>
                <a:t>families with two or more children</a:t>
              </a:r>
            </a:p>
          </p:txBody>
        </p:sp>
        <p:pic>
          <p:nvPicPr>
            <p:cNvPr id="18" name="Picture 17">
              <a:extLst>
                <a:ext uri="{FF2B5EF4-FFF2-40B4-BE49-F238E27FC236}">
                  <a16:creationId xmlns:a16="http://schemas.microsoft.com/office/drawing/2014/main" id="{4A5CC29A-1C51-BA48-BDBA-D37A7BD204D3}"/>
                </a:ext>
              </a:extLst>
            </p:cNvPr>
            <p:cNvPicPr>
              <a:picLocks noChangeAspect="1"/>
            </p:cNvPicPr>
            <p:nvPr/>
          </p:nvPicPr>
          <p:blipFill>
            <a:blip r:embed="rId5"/>
            <a:stretch>
              <a:fillRect/>
            </a:stretch>
          </p:blipFill>
          <p:spPr>
            <a:xfrm flipH="1">
              <a:off x="6196309" y="1535991"/>
              <a:ext cx="2806700" cy="2933700"/>
            </a:xfrm>
            <a:prstGeom prst="rect">
              <a:avLst/>
            </a:prstGeom>
          </p:spPr>
        </p:pic>
      </p:grpSp>
    </p:spTree>
    <p:extLst>
      <p:ext uri="{BB962C8B-B14F-4D97-AF65-F5344CB8AC3E}">
        <p14:creationId xmlns:p14="http://schemas.microsoft.com/office/powerpoint/2010/main" val="16583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Trussell Trust Main Colour Theme">
      <a:dk1>
        <a:srgbClr val="F2F3EB"/>
      </a:dk1>
      <a:lt1>
        <a:srgbClr val="FFFFFF"/>
      </a:lt1>
      <a:dk2>
        <a:srgbClr val="5BAC26"/>
      </a:dk2>
      <a:lt2>
        <a:srgbClr val="008751"/>
      </a:lt2>
      <a:accent1>
        <a:srgbClr val="5BAC26"/>
      </a:accent1>
      <a:accent2>
        <a:srgbClr val="008751"/>
      </a:accent2>
      <a:accent3>
        <a:srgbClr val="00ADEF"/>
      </a:accent3>
      <a:accent4>
        <a:srgbClr val="2381D3"/>
      </a:accent4>
      <a:accent5>
        <a:srgbClr val="FF5436"/>
      </a:accent5>
      <a:accent6>
        <a:srgbClr val="424242"/>
      </a:accent6>
      <a:hlink>
        <a:srgbClr val="5BAC26"/>
      </a:hlink>
      <a:folHlink>
        <a:srgbClr val="00875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3091</Words>
  <Application>Microsoft Office PowerPoint</Application>
  <PresentationFormat>Widescreen</PresentationFormat>
  <Paragraphs>225</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 Light</vt:lpstr>
      <vt:lpstr>Calibri</vt:lpstr>
      <vt:lpstr>Eveleth Clean Thin</vt:lpstr>
      <vt:lpstr>Eveleth Dot Light</vt:lpstr>
      <vt:lpstr>dearJoe 5 CASUAL</vt:lpstr>
      <vt:lpstr>Arial</vt:lpstr>
      <vt:lpstr>Office Theme</vt:lpstr>
      <vt:lpstr>Translating principles into action  Heather Buckingham</vt:lpstr>
      <vt:lpstr>Together we can create a future without the need for food banks</vt:lpstr>
      <vt:lpstr>Our Future</vt:lpstr>
      <vt:lpstr>Our three pillars</vt:lpstr>
      <vt:lpstr>About our network of food banks</vt:lpstr>
      <vt:lpstr>Referral process  (how people access a food bank)</vt:lpstr>
      <vt:lpstr>The need</vt:lpstr>
      <vt:lpstr>South west</vt:lpstr>
      <vt:lpstr>Groups most likely to need a food bank’s help </vt:lpstr>
      <vt:lpstr>Key issues</vt:lpstr>
      <vt:lpstr>PowerPoint Presentation</vt:lpstr>
      <vt:lpstr>PowerPoint Presentation</vt:lpstr>
      <vt:lpstr>Compassion</vt:lpstr>
      <vt:lpstr>Compassion</vt:lpstr>
      <vt:lpstr>dignity</vt:lpstr>
      <vt:lpstr>dignity</vt:lpstr>
      <vt:lpstr>PowerPoint Presentation</vt:lpstr>
      <vt:lpstr>Justice</vt:lpstr>
      <vt:lpstr>Community</vt:lpstr>
      <vt:lpstr>PowerPoint Presentation</vt:lpstr>
      <vt:lpstr>Pray  volunteer  donate  campaign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Translating principles into action  Heather Buckingham</dc:title>
  <dc:creator>Heather Buckingham</dc:creator>
  <cp:lastModifiedBy>Heather Buckingham</cp:lastModifiedBy>
  <cp:revision>17</cp:revision>
  <dcterms:created xsi:type="dcterms:W3CDTF">2019-10-10T14:42:41Z</dcterms:created>
  <dcterms:modified xsi:type="dcterms:W3CDTF">2019-10-10T16:34:58Z</dcterms:modified>
</cp:coreProperties>
</file>